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3" r:id="rId8"/>
    <p:sldId id="285" r:id="rId9"/>
    <p:sldId id="265" r:id="rId10"/>
    <p:sldId id="264" r:id="rId11"/>
    <p:sldId id="266" r:id="rId12"/>
    <p:sldId id="267" r:id="rId13"/>
    <p:sldId id="287" r:id="rId14"/>
    <p:sldId id="268" r:id="rId15"/>
    <p:sldId id="269" r:id="rId16"/>
    <p:sldId id="270" r:id="rId17"/>
    <p:sldId id="271" r:id="rId18"/>
    <p:sldId id="272" r:id="rId19"/>
    <p:sldId id="273" r:id="rId20"/>
    <p:sldId id="288" r:id="rId21"/>
    <p:sldId id="274" r:id="rId22"/>
    <p:sldId id="289" r:id="rId23"/>
    <p:sldId id="290" r:id="rId24"/>
    <p:sldId id="275" r:id="rId25"/>
    <p:sldId id="291" r:id="rId26"/>
    <p:sldId id="292" r:id="rId27"/>
    <p:sldId id="276" r:id="rId28"/>
    <p:sldId id="277" r:id="rId29"/>
    <p:sldId id="278" r:id="rId30"/>
    <p:sldId id="293" r:id="rId31"/>
    <p:sldId id="279" r:id="rId32"/>
    <p:sldId id="280" r:id="rId33"/>
    <p:sldId id="295" r:id="rId34"/>
    <p:sldId id="296" r:id="rId35"/>
    <p:sldId id="294" r:id="rId36"/>
    <p:sldId id="281" r:id="rId37"/>
    <p:sldId id="284" r:id="rId38"/>
    <p:sldId id="29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D97589-972D-4818-8B9B-CD63554BC89F}" v="3" dt="2023-07-07T05:13:55.426"/>
    <p1510:client id="{A7329D9B-CDED-47C2-8B6B-D3DE73FEA8BE}" v="11" dt="2023-07-07T08:57:03.3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ata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rawing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4F0211-5162-478A-8584-F0EA7A5464EC}"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en-US"/>
        </a:p>
      </dgm:t>
    </dgm:pt>
    <dgm:pt modelId="{D658ED21-F2F5-42C5-885F-158AF4DFAC19}">
      <dgm:prSet/>
      <dgm:spPr/>
      <dgm:t>
        <a:bodyPr/>
        <a:lstStyle/>
        <a:p>
          <a:r>
            <a:rPr lang="en-US" b="1"/>
            <a:t>Insights : </a:t>
          </a:r>
          <a:r>
            <a:rPr lang="en-US"/>
            <a:t>Cleaning of dataset is a very crucial part of data analysis, and also data-analysts spend almost 70-80% of the time just to clean the data because the cleaner the data the better are the insights derived form it</a:t>
          </a:r>
          <a:r>
            <a:rPr lang="en-US" b="1"/>
            <a:t>.</a:t>
          </a:r>
          <a:endParaRPr lang="en-US"/>
        </a:p>
      </dgm:t>
    </dgm:pt>
    <dgm:pt modelId="{DD9A16E3-8005-4631-979A-A78E4DEBD62D}" type="parTrans" cxnId="{4367C491-3696-4DB7-9FEF-DA84BCC2B6DF}">
      <dgm:prSet/>
      <dgm:spPr/>
      <dgm:t>
        <a:bodyPr/>
        <a:lstStyle/>
        <a:p>
          <a:endParaRPr lang="en-US"/>
        </a:p>
      </dgm:t>
    </dgm:pt>
    <dgm:pt modelId="{B810DEF1-88A3-4F0C-847C-A05FFB23F10F}" type="sibTrans" cxnId="{4367C491-3696-4DB7-9FEF-DA84BCC2B6DF}">
      <dgm:prSet/>
      <dgm:spPr/>
      <dgm:t>
        <a:bodyPr/>
        <a:lstStyle/>
        <a:p>
          <a:endParaRPr lang="en-US"/>
        </a:p>
      </dgm:t>
    </dgm:pt>
    <dgm:pt modelId="{1D6902CC-41A0-4FDE-B9E6-ACE86F2BD94F}">
      <dgm:prSet/>
      <dgm:spPr/>
      <dgm:t>
        <a:bodyPr/>
        <a:lstStyle/>
        <a:p>
          <a:r>
            <a:rPr lang="en-US" b="1"/>
            <a:t>Result: </a:t>
          </a:r>
          <a:r>
            <a:rPr lang="en-US"/>
            <a:t>The result of this cleaning the data is shown in the drive link pasted in the last second slide of this ppt and until row no 167 I have performed the data cleaning and also explained the analysis in depth </a:t>
          </a:r>
          <a:r>
            <a:rPr lang="en-US" b="1"/>
            <a:t>.</a:t>
          </a:r>
          <a:endParaRPr lang="en-US"/>
        </a:p>
      </dgm:t>
    </dgm:pt>
    <dgm:pt modelId="{A80F3C4D-9983-40ED-BF07-5BB1B7CBE616}" type="parTrans" cxnId="{8D8AC1A2-6E64-4FB2-8AE4-7C20494C1C0B}">
      <dgm:prSet/>
      <dgm:spPr/>
      <dgm:t>
        <a:bodyPr/>
        <a:lstStyle/>
        <a:p>
          <a:endParaRPr lang="en-US"/>
        </a:p>
      </dgm:t>
    </dgm:pt>
    <dgm:pt modelId="{ADCF9F33-EFC6-49A6-8AA6-C0A2D77AAE49}" type="sibTrans" cxnId="{8D8AC1A2-6E64-4FB2-8AE4-7C20494C1C0B}">
      <dgm:prSet/>
      <dgm:spPr/>
      <dgm:t>
        <a:bodyPr/>
        <a:lstStyle/>
        <a:p>
          <a:endParaRPr lang="en-US"/>
        </a:p>
      </dgm:t>
    </dgm:pt>
    <dgm:pt modelId="{9C2152BC-A8E9-4D9E-8F2A-467C0B137670}">
      <dgm:prSet/>
      <dgm:spPr/>
      <dgm:t>
        <a:bodyPr/>
        <a:lstStyle/>
        <a:p>
          <a:r>
            <a:rPr lang="en-US"/>
            <a:t>In  the next slide I have attached snippets of cleaned datasets of both ‘</a:t>
          </a:r>
          <a:r>
            <a:rPr lang="en-US" b="1"/>
            <a:t>Application_data</a:t>
          </a:r>
          <a:r>
            <a:rPr lang="en-US"/>
            <a:t>’  &amp; ’</a:t>
          </a:r>
          <a:r>
            <a:rPr lang="en-US" b="1"/>
            <a:t>Previous_data</a:t>
          </a:r>
          <a:r>
            <a:rPr lang="en-US"/>
            <a:t>’ .</a:t>
          </a:r>
        </a:p>
      </dgm:t>
    </dgm:pt>
    <dgm:pt modelId="{BCF4B9FC-9791-48F6-9B9C-9B348E7F9BCB}" type="parTrans" cxnId="{9B9C5BDA-15CD-4156-A0C1-966744D78232}">
      <dgm:prSet/>
      <dgm:spPr/>
      <dgm:t>
        <a:bodyPr/>
        <a:lstStyle/>
        <a:p>
          <a:endParaRPr lang="en-US"/>
        </a:p>
      </dgm:t>
    </dgm:pt>
    <dgm:pt modelId="{58A80C46-88A9-47A4-9BAC-E08545F8CB39}" type="sibTrans" cxnId="{9B9C5BDA-15CD-4156-A0C1-966744D78232}">
      <dgm:prSet/>
      <dgm:spPr/>
      <dgm:t>
        <a:bodyPr/>
        <a:lstStyle/>
        <a:p>
          <a:endParaRPr lang="en-US"/>
        </a:p>
      </dgm:t>
    </dgm:pt>
    <dgm:pt modelId="{B6B2B63A-9ACA-4EF6-8D98-A2DB72E03EAF}" type="pres">
      <dgm:prSet presAssocID="{154F0211-5162-478A-8584-F0EA7A5464EC}" presName="linear" presStyleCnt="0">
        <dgm:presLayoutVars>
          <dgm:animLvl val="lvl"/>
          <dgm:resizeHandles val="exact"/>
        </dgm:presLayoutVars>
      </dgm:prSet>
      <dgm:spPr/>
    </dgm:pt>
    <dgm:pt modelId="{333F2BD7-3C79-45E0-8753-0EE9F37E3717}" type="pres">
      <dgm:prSet presAssocID="{D658ED21-F2F5-42C5-885F-158AF4DFAC19}" presName="parentText" presStyleLbl="node1" presStyleIdx="0" presStyleCnt="3">
        <dgm:presLayoutVars>
          <dgm:chMax val="0"/>
          <dgm:bulletEnabled val="1"/>
        </dgm:presLayoutVars>
      </dgm:prSet>
      <dgm:spPr/>
    </dgm:pt>
    <dgm:pt modelId="{9E7AEE69-9566-40C6-872C-990748B9AC46}" type="pres">
      <dgm:prSet presAssocID="{B810DEF1-88A3-4F0C-847C-A05FFB23F10F}" presName="spacer" presStyleCnt="0"/>
      <dgm:spPr/>
    </dgm:pt>
    <dgm:pt modelId="{6FF89CAC-0C44-45E6-B578-BB6EBF12C5FF}" type="pres">
      <dgm:prSet presAssocID="{1D6902CC-41A0-4FDE-B9E6-ACE86F2BD94F}" presName="parentText" presStyleLbl="node1" presStyleIdx="1" presStyleCnt="3">
        <dgm:presLayoutVars>
          <dgm:chMax val="0"/>
          <dgm:bulletEnabled val="1"/>
        </dgm:presLayoutVars>
      </dgm:prSet>
      <dgm:spPr/>
    </dgm:pt>
    <dgm:pt modelId="{5810C2DE-4507-40BC-B192-988D62E28E4A}" type="pres">
      <dgm:prSet presAssocID="{ADCF9F33-EFC6-49A6-8AA6-C0A2D77AAE49}" presName="spacer" presStyleCnt="0"/>
      <dgm:spPr/>
    </dgm:pt>
    <dgm:pt modelId="{24061179-8B7C-4CAC-8F39-D8CBA53C8032}" type="pres">
      <dgm:prSet presAssocID="{9C2152BC-A8E9-4D9E-8F2A-467C0B137670}" presName="parentText" presStyleLbl="node1" presStyleIdx="2" presStyleCnt="3">
        <dgm:presLayoutVars>
          <dgm:chMax val="0"/>
          <dgm:bulletEnabled val="1"/>
        </dgm:presLayoutVars>
      </dgm:prSet>
      <dgm:spPr/>
    </dgm:pt>
  </dgm:ptLst>
  <dgm:cxnLst>
    <dgm:cxn modelId="{3BC1711B-E5B3-458D-958D-0690D27D3560}" type="presOf" srcId="{9C2152BC-A8E9-4D9E-8F2A-467C0B137670}" destId="{24061179-8B7C-4CAC-8F39-D8CBA53C8032}" srcOrd="0" destOrd="0" presId="urn:microsoft.com/office/officeart/2005/8/layout/vList2"/>
    <dgm:cxn modelId="{6D569F42-7D7D-4F89-B489-E688B6843C57}" type="presOf" srcId="{1D6902CC-41A0-4FDE-B9E6-ACE86F2BD94F}" destId="{6FF89CAC-0C44-45E6-B578-BB6EBF12C5FF}" srcOrd="0" destOrd="0" presId="urn:microsoft.com/office/officeart/2005/8/layout/vList2"/>
    <dgm:cxn modelId="{4367C491-3696-4DB7-9FEF-DA84BCC2B6DF}" srcId="{154F0211-5162-478A-8584-F0EA7A5464EC}" destId="{D658ED21-F2F5-42C5-885F-158AF4DFAC19}" srcOrd="0" destOrd="0" parTransId="{DD9A16E3-8005-4631-979A-A78E4DEBD62D}" sibTransId="{B810DEF1-88A3-4F0C-847C-A05FFB23F10F}"/>
    <dgm:cxn modelId="{8D8AC1A2-6E64-4FB2-8AE4-7C20494C1C0B}" srcId="{154F0211-5162-478A-8584-F0EA7A5464EC}" destId="{1D6902CC-41A0-4FDE-B9E6-ACE86F2BD94F}" srcOrd="1" destOrd="0" parTransId="{A80F3C4D-9983-40ED-BF07-5BB1B7CBE616}" sibTransId="{ADCF9F33-EFC6-49A6-8AA6-C0A2D77AAE49}"/>
    <dgm:cxn modelId="{7AD5FDCB-95E3-4A89-AADC-9F992553EDCC}" type="presOf" srcId="{D658ED21-F2F5-42C5-885F-158AF4DFAC19}" destId="{333F2BD7-3C79-45E0-8753-0EE9F37E3717}" srcOrd="0" destOrd="0" presId="urn:microsoft.com/office/officeart/2005/8/layout/vList2"/>
    <dgm:cxn modelId="{9B9C5BDA-15CD-4156-A0C1-966744D78232}" srcId="{154F0211-5162-478A-8584-F0EA7A5464EC}" destId="{9C2152BC-A8E9-4D9E-8F2A-467C0B137670}" srcOrd="2" destOrd="0" parTransId="{BCF4B9FC-9791-48F6-9B9C-9B348E7F9BCB}" sibTransId="{58A80C46-88A9-47A4-9BAC-E08545F8CB39}"/>
    <dgm:cxn modelId="{320C03E2-9D8E-4F91-B6B7-74FF569776F2}" type="presOf" srcId="{154F0211-5162-478A-8584-F0EA7A5464EC}" destId="{B6B2B63A-9ACA-4EF6-8D98-A2DB72E03EAF}" srcOrd="0" destOrd="0" presId="urn:microsoft.com/office/officeart/2005/8/layout/vList2"/>
    <dgm:cxn modelId="{8D5D036C-0A43-4902-BB94-78905C0142BC}" type="presParOf" srcId="{B6B2B63A-9ACA-4EF6-8D98-A2DB72E03EAF}" destId="{333F2BD7-3C79-45E0-8753-0EE9F37E3717}" srcOrd="0" destOrd="0" presId="urn:microsoft.com/office/officeart/2005/8/layout/vList2"/>
    <dgm:cxn modelId="{CF1A4D46-2C36-4CD1-B03C-0A5604F6152E}" type="presParOf" srcId="{B6B2B63A-9ACA-4EF6-8D98-A2DB72E03EAF}" destId="{9E7AEE69-9566-40C6-872C-990748B9AC46}" srcOrd="1" destOrd="0" presId="urn:microsoft.com/office/officeart/2005/8/layout/vList2"/>
    <dgm:cxn modelId="{47397470-9391-4210-AFCD-399B71377925}" type="presParOf" srcId="{B6B2B63A-9ACA-4EF6-8D98-A2DB72E03EAF}" destId="{6FF89CAC-0C44-45E6-B578-BB6EBF12C5FF}" srcOrd="2" destOrd="0" presId="urn:microsoft.com/office/officeart/2005/8/layout/vList2"/>
    <dgm:cxn modelId="{D20354C2-E890-447D-AEA7-BBEEF7C13D5B}" type="presParOf" srcId="{B6B2B63A-9ACA-4EF6-8D98-A2DB72E03EAF}" destId="{5810C2DE-4507-40BC-B192-988D62E28E4A}" srcOrd="3" destOrd="0" presId="urn:microsoft.com/office/officeart/2005/8/layout/vList2"/>
    <dgm:cxn modelId="{92FF02C2-E4C3-48FB-B9A6-2DDD2BE3D9BD}" type="presParOf" srcId="{B6B2B63A-9ACA-4EF6-8D98-A2DB72E03EAF}" destId="{24061179-8B7C-4CAC-8F39-D8CBA53C803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0E07B0-7CE5-4C21-9607-7C2C50EDAC2D}"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7AC68614-B3D4-4E48-AAA8-91A5F121F8DA}">
      <dgm:prSet/>
      <dgm:spPr/>
      <dgm:t>
        <a:bodyPr/>
        <a:lstStyle/>
        <a:p>
          <a:pPr>
            <a:defRPr cap="all"/>
          </a:pPr>
          <a:r>
            <a:rPr lang="en-US"/>
            <a:t>Then I calculated the correlation for target column with values 0 and all other numerical columns except target column and created a heatmap and boxplot for the same</a:t>
          </a:r>
        </a:p>
      </dgm:t>
    </dgm:pt>
    <dgm:pt modelId="{FC701E0D-BA03-4277-BAD5-A584F723DD21}" type="parTrans" cxnId="{C5ADE9D9-0EBE-416A-BC87-42DF6DD65CAC}">
      <dgm:prSet/>
      <dgm:spPr/>
      <dgm:t>
        <a:bodyPr/>
        <a:lstStyle/>
        <a:p>
          <a:endParaRPr lang="en-US"/>
        </a:p>
      </dgm:t>
    </dgm:pt>
    <dgm:pt modelId="{B2CBB2E4-EB0D-4151-98C6-E53FB0FD0B65}" type="sibTrans" cxnId="{C5ADE9D9-0EBE-416A-BC87-42DF6DD65CAC}">
      <dgm:prSet/>
      <dgm:spPr/>
      <dgm:t>
        <a:bodyPr/>
        <a:lstStyle/>
        <a:p>
          <a:endParaRPr lang="en-US"/>
        </a:p>
      </dgm:t>
    </dgm:pt>
    <dgm:pt modelId="{DCB32814-AE22-443B-88D0-BEBCA31D253B}">
      <dgm:prSet/>
      <dgm:spPr/>
      <dgm:t>
        <a:bodyPr/>
        <a:lstStyle/>
        <a:p>
          <a:pPr>
            <a:defRPr cap="all"/>
          </a:pPr>
          <a:r>
            <a:rPr lang="en-US"/>
            <a:t>In this same manner I had calculated the correlation for target column with values as 1 with all other numerical columns except Target column and created a box plot, heatmap for the same.</a:t>
          </a:r>
        </a:p>
      </dgm:t>
    </dgm:pt>
    <dgm:pt modelId="{5E3048AE-DCBA-414C-A1DA-0B3794E5B98B}" type="parTrans" cxnId="{E66450B2-992B-46A9-BD67-E9D39B9B5097}">
      <dgm:prSet/>
      <dgm:spPr/>
      <dgm:t>
        <a:bodyPr/>
        <a:lstStyle/>
        <a:p>
          <a:endParaRPr lang="en-US"/>
        </a:p>
      </dgm:t>
    </dgm:pt>
    <dgm:pt modelId="{05F9129E-EADB-43D8-A4DA-438EF4719A3E}" type="sibTrans" cxnId="{E66450B2-992B-46A9-BD67-E9D39B9B5097}">
      <dgm:prSet/>
      <dgm:spPr/>
      <dgm:t>
        <a:bodyPr/>
        <a:lstStyle/>
        <a:p>
          <a:endParaRPr lang="en-US"/>
        </a:p>
      </dgm:t>
    </dgm:pt>
    <dgm:pt modelId="{D4BDA6D7-0E2D-43E9-A392-F3F34D4971D0}">
      <dgm:prSet/>
      <dgm:spPr/>
      <dgm:t>
        <a:bodyPr/>
        <a:lstStyle/>
        <a:p>
          <a:pPr>
            <a:defRPr cap="all"/>
          </a:pPr>
          <a:r>
            <a:rPr lang="en-US"/>
            <a:t>Then I also calculated the correlation between ‘AMT_INCOME_TOTAL’ and ‘AMT_CREDIT’.</a:t>
          </a:r>
        </a:p>
      </dgm:t>
    </dgm:pt>
    <dgm:pt modelId="{D6A59640-0469-4601-9716-57A2EFD42FAD}" type="parTrans" cxnId="{702402D2-5DDD-49E4-9065-C77870DC3C1D}">
      <dgm:prSet/>
      <dgm:spPr/>
      <dgm:t>
        <a:bodyPr/>
        <a:lstStyle/>
        <a:p>
          <a:endParaRPr lang="en-US"/>
        </a:p>
      </dgm:t>
    </dgm:pt>
    <dgm:pt modelId="{978F2DC0-BD33-47D8-81F1-DA8BD0462A67}" type="sibTrans" cxnId="{702402D2-5DDD-49E4-9065-C77870DC3C1D}">
      <dgm:prSet/>
      <dgm:spPr/>
      <dgm:t>
        <a:bodyPr/>
        <a:lstStyle/>
        <a:p>
          <a:endParaRPr lang="en-US"/>
        </a:p>
      </dgm:t>
    </dgm:pt>
    <dgm:pt modelId="{6B89DB3C-543C-4793-834B-168C29934BBC}">
      <dgm:prSet/>
      <dgm:spPr/>
      <dgm:t>
        <a:bodyPr/>
        <a:lstStyle/>
        <a:p>
          <a:pPr>
            <a:defRPr cap="all"/>
          </a:pPr>
          <a:r>
            <a:rPr lang="en-US"/>
            <a:t>Then printed the value of correlation between these 2 columns .</a:t>
          </a:r>
        </a:p>
      </dgm:t>
    </dgm:pt>
    <dgm:pt modelId="{95536717-F15C-41E4-A3C6-16DC09FB8B2B}" type="parTrans" cxnId="{15928562-7B15-482B-94EB-90C4E81C91F1}">
      <dgm:prSet/>
      <dgm:spPr/>
      <dgm:t>
        <a:bodyPr/>
        <a:lstStyle/>
        <a:p>
          <a:endParaRPr lang="en-US"/>
        </a:p>
      </dgm:t>
    </dgm:pt>
    <dgm:pt modelId="{4828A1F3-47FC-41BB-A013-593C6870F209}" type="sibTrans" cxnId="{15928562-7B15-482B-94EB-90C4E81C91F1}">
      <dgm:prSet/>
      <dgm:spPr/>
      <dgm:t>
        <a:bodyPr/>
        <a:lstStyle/>
        <a:p>
          <a:endParaRPr lang="en-US"/>
        </a:p>
      </dgm:t>
    </dgm:pt>
    <dgm:pt modelId="{F2262FF6-E802-4F84-BFD5-4E22A4BD845D}">
      <dgm:prSet/>
      <dgm:spPr/>
      <dgm:t>
        <a:bodyPr/>
        <a:lstStyle/>
        <a:p>
          <a:pPr>
            <a:defRPr cap="all"/>
          </a:pPr>
          <a:r>
            <a:rPr lang="en-US"/>
            <a:t>And then plotted a graph between these columns using scatter plot in matplotlib library.</a:t>
          </a:r>
        </a:p>
      </dgm:t>
    </dgm:pt>
    <dgm:pt modelId="{AB3275EF-2E45-42B8-960C-3E08068A89CE}" type="parTrans" cxnId="{A0689CD1-2A09-4D97-9F4A-E1EE74FDFFE9}">
      <dgm:prSet/>
      <dgm:spPr/>
      <dgm:t>
        <a:bodyPr/>
        <a:lstStyle/>
        <a:p>
          <a:endParaRPr lang="en-US"/>
        </a:p>
      </dgm:t>
    </dgm:pt>
    <dgm:pt modelId="{D96FA57E-BA2E-4E39-8B3F-1A10FAAF4340}" type="sibTrans" cxnId="{A0689CD1-2A09-4D97-9F4A-E1EE74FDFFE9}">
      <dgm:prSet/>
      <dgm:spPr/>
      <dgm:t>
        <a:bodyPr/>
        <a:lstStyle/>
        <a:p>
          <a:endParaRPr lang="en-US"/>
        </a:p>
      </dgm:t>
    </dgm:pt>
    <dgm:pt modelId="{AFFB44BF-9CDF-4545-B978-B591A0788915}" type="pres">
      <dgm:prSet presAssocID="{910E07B0-7CE5-4C21-9607-7C2C50EDAC2D}" presName="root" presStyleCnt="0">
        <dgm:presLayoutVars>
          <dgm:dir/>
          <dgm:resizeHandles val="exact"/>
        </dgm:presLayoutVars>
      </dgm:prSet>
      <dgm:spPr/>
    </dgm:pt>
    <dgm:pt modelId="{4737C675-7103-4FC8-83B5-1AF8CC287EDF}" type="pres">
      <dgm:prSet presAssocID="{7AC68614-B3D4-4E48-AAA8-91A5F121F8DA}" presName="compNode" presStyleCnt="0"/>
      <dgm:spPr/>
    </dgm:pt>
    <dgm:pt modelId="{6A682921-DD49-4679-B1CE-CC9CEA42F090}" type="pres">
      <dgm:prSet presAssocID="{7AC68614-B3D4-4E48-AAA8-91A5F121F8DA}" presName="iconBgRect" presStyleLbl="bgShp" presStyleIdx="0" presStyleCnt="5"/>
      <dgm:spPr/>
    </dgm:pt>
    <dgm:pt modelId="{C52A5847-CB0F-4759-BDAB-A882A4C5756E}" type="pres">
      <dgm:prSet presAssocID="{7AC68614-B3D4-4E48-AAA8-91A5F121F8D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267C9BE0-4516-41AB-ACCA-CA709C4FBB94}" type="pres">
      <dgm:prSet presAssocID="{7AC68614-B3D4-4E48-AAA8-91A5F121F8DA}" presName="spaceRect" presStyleCnt="0"/>
      <dgm:spPr/>
    </dgm:pt>
    <dgm:pt modelId="{793FA482-4F42-4B0A-AEA1-61F4C271B0A3}" type="pres">
      <dgm:prSet presAssocID="{7AC68614-B3D4-4E48-AAA8-91A5F121F8DA}" presName="textRect" presStyleLbl="revTx" presStyleIdx="0" presStyleCnt="5">
        <dgm:presLayoutVars>
          <dgm:chMax val="1"/>
          <dgm:chPref val="1"/>
        </dgm:presLayoutVars>
      </dgm:prSet>
      <dgm:spPr/>
    </dgm:pt>
    <dgm:pt modelId="{28AA1342-089E-483C-9158-2E0118785926}" type="pres">
      <dgm:prSet presAssocID="{B2CBB2E4-EB0D-4151-98C6-E53FB0FD0B65}" presName="sibTrans" presStyleCnt="0"/>
      <dgm:spPr/>
    </dgm:pt>
    <dgm:pt modelId="{0793F894-A3C6-43CC-87D8-3DE8DE71ABF8}" type="pres">
      <dgm:prSet presAssocID="{DCB32814-AE22-443B-88D0-BEBCA31D253B}" presName="compNode" presStyleCnt="0"/>
      <dgm:spPr/>
    </dgm:pt>
    <dgm:pt modelId="{29C57BA2-38FD-4F81-89EC-4CDD3C5EBACB}" type="pres">
      <dgm:prSet presAssocID="{DCB32814-AE22-443B-88D0-BEBCA31D253B}" presName="iconBgRect" presStyleLbl="bgShp" presStyleIdx="1" presStyleCnt="5"/>
      <dgm:spPr/>
    </dgm:pt>
    <dgm:pt modelId="{464B6555-0D91-424F-92E6-59A146C94615}" type="pres">
      <dgm:prSet presAssocID="{DCB32814-AE22-443B-88D0-BEBCA31D253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B385B0FC-0401-45EA-9BB1-CD0AF14EEBD9}" type="pres">
      <dgm:prSet presAssocID="{DCB32814-AE22-443B-88D0-BEBCA31D253B}" presName="spaceRect" presStyleCnt="0"/>
      <dgm:spPr/>
    </dgm:pt>
    <dgm:pt modelId="{72A947F7-9B2F-48DE-96F7-38892EBA3791}" type="pres">
      <dgm:prSet presAssocID="{DCB32814-AE22-443B-88D0-BEBCA31D253B}" presName="textRect" presStyleLbl="revTx" presStyleIdx="1" presStyleCnt="5">
        <dgm:presLayoutVars>
          <dgm:chMax val="1"/>
          <dgm:chPref val="1"/>
        </dgm:presLayoutVars>
      </dgm:prSet>
      <dgm:spPr/>
    </dgm:pt>
    <dgm:pt modelId="{7A4C5213-4897-4A4B-9F96-E99F3F1597D5}" type="pres">
      <dgm:prSet presAssocID="{05F9129E-EADB-43D8-A4DA-438EF4719A3E}" presName="sibTrans" presStyleCnt="0"/>
      <dgm:spPr/>
    </dgm:pt>
    <dgm:pt modelId="{5BD2F3EA-F9D0-433F-BE40-715827D3BDFF}" type="pres">
      <dgm:prSet presAssocID="{D4BDA6D7-0E2D-43E9-A392-F3F34D4971D0}" presName="compNode" presStyleCnt="0"/>
      <dgm:spPr/>
    </dgm:pt>
    <dgm:pt modelId="{73BBF5DA-7B81-4287-9D21-9F8DE5F4E208}" type="pres">
      <dgm:prSet presAssocID="{D4BDA6D7-0E2D-43E9-A392-F3F34D4971D0}" presName="iconBgRect" presStyleLbl="bgShp" presStyleIdx="2" presStyleCnt="5"/>
      <dgm:spPr/>
    </dgm:pt>
    <dgm:pt modelId="{4D9E434A-009E-4AC5-8BE8-8CF522F5ACDC}" type="pres">
      <dgm:prSet presAssocID="{D4BDA6D7-0E2D-43E9-A392-F3F34D4971D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BC064D58-0D30-4F9A-9DFC-E05ADDE70A50}" type="pres">
      <dgm:prSet presAssocID="{D4BDA6D7-0E2D-43E9-A392-F3F34D4971D0}" presName="spaceRect" presStyleCnt="0"/>
      <dgm:spPr/>
    </dgm:pt>
    <dgm:pt modelId="{AB35997C-60EE-4737-9C6F-D4B731B405BD}" type="pres">
      <dgm:prSet presAssocID="{D4BDA6D7-0E2D-43E9-A392-F3F34D4971D0}" presName="textRect" presStyleLbl="revTx" presStyleIdx="2" presStyleCnt="5">
        <dgm:presLayoutVars>
          <dgm:chMax val="1"/>
          <dgm:chPref val="1"/>
        </dgm:presLayoutVars>
      </dgm:prSet>
      <dgm:spPr/>
    </dgm:pt>
    <dgm:pt modelId="{8B65C4B8-426D-4AB5-BC9C-13695D343237}" type="pres">
      <dgm:prSet presAssocID="{978F2DC0-BD33-47D8-81F1-DA8BD0462A67}" presName="sibTrans" presStyleCnt="0"/>
      <dgm:spPr/>
    </dgm:pt>
    <dgm:pt modelId="{C15071B0-DE30-4B1C-AF2E-1AD616A65CA9}" type="pres">
      <dgm:prSet presAssocID="{6B89DB3C-543C-4793-834B-168C29934BBC}" presName="compNode" presStyleCnt="0"/>
      <dgm:spPr/>
    </dgm:pt>
    <dgm:pt modelId="{6C6BEA64-86F7-463F-802E-839A0C31F42C}" type="pres">
      <dgm:prSet presAssocID="{6B89DB3C-543C-4793-834B-168C29934BBC}" presName="iconBgRect" presStyleLbl="bgShp" presStyleIdx="3" presStyleCnt="5"/>
      <dgm:spPr/>
    </dgm:pt>
    <dgm:pt modelId="{9EA3DF7D-3473-4E58-A5BD-B9DA26640D76}" type="pres">
      <dgm:prSet presAssocID="{6B89DB3C-543C-4793-834B-168C29934BB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F14A3DAC-67C5-477C-9C19-793A354590CE}" type="pres">
      <dgm:prSet presAssocID="{6B89DB3C-543C-4793-834B-168C29934BBC}" presName="spaceRect" presStyleCnt="0"/>
      <dgm:spPr/>
    </dgm:pt>
    <dgm:pt modelId="{B36B4F01-8150-4FDA-A785-A3FD5410F211}" type="pres">
      <dgm:prSet presAssocID="{6B89DB3C-543C-4793-834B-168C29934BBC}" presName="textRect" presStyleLbl="revTx" presStyleIdx="3" presStyleCnt="5">
        <dgm:presLayoutVars>
          <dgm:chMax val="1"/>
          <dgm:chPref val="1"/>
        </dgm:presLayoutVars>
      </dgm:prSet>
      <dgm:spPr/>
    </dgm:pt>
    <dgm:pt modelId="{06687E1C-D425-4E06-BE67-61ED0EE0B7E0}" type="pres">
      <dgm:prSet presAssocID="{4828A1F3-47FC-41BB-A013-593C6870F209}" presName="sibTrans" presStyleCnt="0"/>
      <dgm:spPr/>
    </dgm:pt>
    <dgm:pt modelId="{BB11E042-077C-44EB-A086-034BFBC2E0F4}" type="pres">
      <dgm:prSet presAssocID="{F2262FF6-E802-4F84-BFD5-4E22A4BD845D}" presName="compNode" presStyleCnt="0"/>
      <dgm:spPr/>
    </dgm:pt>
    <dgm:pt modelId="{E69577F2-674F-4254-A417-EEE7A5FA7582}" type="pres">
      <dgm:prSet presAssocID="{F2262FF6-E802-4F84-BFD5-4E22A4BD845D}" presName="iconBgRect" presStyleLbl="bgShp" presStyleIdx="4" presStyleCnt="5"/>
      <dgm:spPr/>
    </dgm:pt>
    <dgm:pt modelId="{AAC18929-B732-40C4-A11D-F784918D8A43}" type="pres">
      <dgm:prSet presAssocID="{F2262FF6-E802-4F84-BFD5-4E22A4BD84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42C1BB91-3200-49B9-B7B5-4C38648214E9}" type="pres">
      <dgm:prSet presAssocID="{F2262FF6-E802-4F84-BFD5-4E22A4BD845D}" presName="spaceRect" presStyleCnt="0"/>
      <dgm:spPr/>
    </dgm:pt>
    <dgm:pt modelId="{1BBE4234-E6CD-42AC-AAC1-BDC799904E5D}" type="pres">
      <dgm:prSet presAssocID="{F2262FF6-E802-4F84-BFD5-4E22A4BD845D}" presName="textRect" presStyleLbl="revTx" presStyleIdx="4" presStyleCnt="5">
        <dgm:presLayoutVars>
          <dgm:chMax val="1"/>
          <dgm:chPref val="1"/>
        </dgm:presLayoutVars>
      </dgm:prSet>
      <dgm:spPr/>
    </dgm:pt>
  </dgm:ptLst>
  <dgm:cxnLst>
    <dgm:cxn modelId="{9E9E740B-0AED-4841-A425-D47B219324C8}" type="presOf" srcId="{D4BDA6D7-0E2D-43E9-A392-F3F34D4971D0}" destId="{AB35997C-60EE-4737-9C6F-D4B731B405BD}" srcOrd="0" destOrd="0" presId="urn:microsoft.com/office/officeart/2018/5/layout/IconCircleLabelList"/>
    <dgm:cxn modelId="{FDA6DF27-6274-403C-9BDF-930436698462}" type="presOf" srcId="{F2262FF6-E802-4F84-BFD5-4E22A4BD845D}" destId="{1BBE4234-E6CD-42AC-AAC1-BDC799904E5D}" srcOrd="0" destOrd="0" presId="urn:microsoft.com/office/officeart/2018/5/layout/IconCircleLabelList"/>
    <dgm:cxn modelId="{15928562-7B15-482B-94EB-90C4E81C91F1}" srcId="{910E07B0-7CE5-4C21-9607-7C2C50EDAC2D}" destId="{6B89DB3C-543C-4793-834B-168C29934BBC}" srcOrd="3" destOrd="0" parTransId="{95536717-F15C-41E4-A3C6-16DC09FB8B2B}" sibTransId="{4828A1F3-47FC-41BB-A013-593C6870F209}"/>
    <dgm:cxn modelId="{5E8DF39F-D1BC-445F-A812-11CA4862A8F0}" type="presOf" srcId="{6B89DB3C-543C-4793-834B-168C29934BBC}" destId="{B36B4F01-8150-4FDA-A785-A3FD5410F211}" srcOrd="0" destOrd="0" presId="urn:microsoft.com/office/officeart/2018/5/layout/IconCircleLabelList"/>
    <dgm:cxn modelId="{E66450B2-992B-46A9-BD67-E9D39B9B5097}" srcId="{910E07B0-7CE5-4C21-9607-7C2C50EDAC2D}" destId="{DCB32814-AE22-443B-88D0-BEBCA31D253B}" srcOrd="1" destOrd="0" parTransId="{5E3048AE-DCBA-414C-A1DA-0B3794E5B98B}" sibTransId="{05F9129E-EADB-43D8-A4DA-438EF4719A3E}"/>
    <dgm:cxn modelId="{3B62A9CD-617A-466E-BDD9-45EC9085B761}" type="presOf" srcId="{910E07B0-7CE5-4C21-9607-7C2C50EDAC2D}" destId="{AFFB44BF-9CDF-4545-B978-B591A0788915}" srcOrd="0" destOrd="0" presId="urn:microsoft.com/office/officeart/2018/5/layout/IconCircleLabelList"/>
    <dgm:cxn modelId="{A0689CD1-2A09-4D97-9F4A-E1EE74FDFFE9}" srcId="{910E07B0-7CE5-4C21-9607-7C2C50EDAC2D}" destId="{F2262FF6-E802-4F84-BFD5-4E22A4BD845D}" srcOrd="4" destOrd="0" parTransId="{AB3275EF-2E45-42B8-960C-3E08068A89CE}" sibTransId="{D96FA57E-BA2E-4E39-8B3F-1A10FAAF4340}"/>
    <dgm:cxn modelId="{702402D2-5DDD-49E4-9065-C77870DC3C1D}" srcId="{910E07B0-7CE5-4C21-9607-7C2C50EDAC2D}" destId="{D4BDA6D7-0E2D-43E9-A392-F3F34D4971D0}" srcOrd="2" destOrd="0" parTransId="{D6A59640-0469-4601-9716-57A2EFD42FAD}" sibTransId="{978F2DC0-BD33-47D8-81F1-DA8BD0462A67}"/>
    <dgm:cxn modelId="{4E3AB2D2-D3F5-4472-BACE-440CD9E68444}" type="presOf" srcId="{7AC68614-B3D4-4E48-AAA8-91A5F121F8DA}" destId="{793FA482-4F42-4B0A-AEA1-61F4C271B0A3}" srcOrd="0" destOrd="0" presId="urn:microsoft.com/office/officeart/2018/5/layout/IconCircleLabelList"/>
    <dgm:cxn modelId="{C5ADE9D9-0EBE-416A-BC87-42DF6DD65CAC}" srcId="{910E07B0-7CE5-4C21-9607-7C2C50EDAC2D}" destId="{7AC68614-B3D4-4E48-AAA8-91A5F121F8DA}" srcOrd="0" destOrd="0" parTransId="{FC701E0D-BA03-4277-BAD5-A584F723DD21}" sibTransId="{B2CBB2E4-EB0D-4151-98C6-E53FB0FD0B65}"/>
    <dgm:cxn modelId="{4921A6EA-BB96-4B81-9DEE-3014C35D2992}" type="presOf" srcId="{DCB32814-AE22-443B-88D0-BEBCA31D253B}" destId="{72A947F7-9B2F-48DE-96F7-38892EBA3791}" srcOrd="0" destOrd="0" presId="urn:microsoft.com/office/officeart/2018/5/layout/IconCircleLabelList"/>
    <dgm:cxn modelId="{FB310868-D21C-474D-910A-7F785E04EDB4}" type="presParOf" srcId="{AFFB44BF-9CDF-4545-B978-B591A0788915}" destId="{4737C675-7103-4FC8-83B5-1AF8CC287EDF}" srcOrd="0" destOrd="0" presId="urn:microsoft.com/office/officeart/2018/5/layout/IconCircleLabelList"/>
    <dgm:cxn modelId="{CFAACD3B-7DAF-4F1E-ADCC-D765E268FD5B}" type="presParOf" srcId="{4737C675-7103-4FC8-83B5-1AF8CC287EDF}" destId="{6A682921-DD49-4679-B1CE-CC9CEA42F090}" srcOrd="0" destOrd="0" presId="urn:microsoft.com/office/officeart/2018/5/layout/IconCircleLabelList"/>
    <dgm:cxn modelId="{5C6A5E87-28D4-488A-9048-FB0AA75B10B2}" type="presParOf" srcId="{4737C675-7103-4FC8-83B5-1AF8CC287EDF}" destId="{C52A5847-CB0F-4759-BDAB-A882A4C5756E}" srcOrd="1" destOrd="0" presId="urn:microsoft.com/office/officeart/2018/5/layout/IconCircleLabelList"/>
    <dgm:cxn modelId="{E6DBC524-B4B9-4734-A352-214E6B0580AE}" type="presParOf" srcId="{4737C675-7103-4FC8-83B5-1AF8CC287EDF}" destId="{267C9BE0-4516-41AB-ACCA-CA709C4FBB94}" srcOrd="2" destOrd="0" presId="urn:microsoft.com/office/officeart/2018/5/layout/IconCircleLabelList"/>
    <dgm:cxn modelId="{4F284BC0-2B29-45BC-9F5C-37D23ED4488E}" type="presParOf" srcId="{4737C675-7103-4FC8-83B5-1AF8CC287EDF}" destId="{793FA482-4F42-4B0A-AEA1-61F4C271B0A3}" srcOrd="3" destOrd="0" presId="urn:microsoft.com/office/officeart/2018/5/layout/IconCircleLabelList"/>
    <dgm:cxn modelId="{27F49946-7412-49EC-88AA-FEBC4BD56924}" type="presParOf" srcId="{AFFB44BF-9CDF-4545-B978-B591A0788915}" destId="{28AA1342-089E-483C-9158-2E0118785926}" srcOrd="1" destOrd="0" presId="urn:microsoft.com/office/officeart/2018/5/layout/IconCircleLabelList"/>
    <dgm:cxn modelId="{E9F6AB01-F980-455D-BE53-1CFBEBDBDAF9}" type="presParOf" srcId="{AFFB44BF-9CDF-4545-B978-B591A0788915}" destId="{0793F894-A3C6-43CC-87D8-3DE8DE71ABF8}" srcOrd="2" destOrd="0" presId="urn:microsoft.com/office/officeart/2018/5/layout/IconCircleLabelList"/>
    <dgm:cxn modelId="{9BAEB43F-F979-49CF-9502-61A0DB31A0CE}" type="presParOf" srcId="{0793F894-A3C6-43CC-87D8-3DE8DE71ABF8}" destId="{29C57BA2-38FD-4F81-89EC-4CDD3C5EBACB}" srcOrd="0" destOrd="0" presId="urn:microsoft.com/office/officeart/2018/5/layout/IconCircleLabelList"/>
    <dgm:cxn modelId="{CB2E65AE-87B0-42E7-AAA4-3A04C1DB2317}" type="presParOf" srcId="{0793F894-A3C6-43CC-87D8-3DE8DE71ABF8}" destId="{464B6555-0D91-424F-92E6-59A146C94615}" srcOrd="1" destOrd="0" presId="urn:microsoft.com/office/officeart/2018/5/layout/IconCircleLabelList"/>
    <dgm:cxn modelId="{107F7C6B-81AC-4EE6-9030-ECBA06019C60}" type="presParOf" srcId="{0793F894-A3C6-43CC-87D8-3DE8DE71ABF8}" destId="{B385B0FC-0401-45EA-9BB1-CD0AF14EEBD9}" srcOrd="2" destOrd="0" presId="urn:microsoft.com/office/officeart/2018/5/layout/IconCircleLabelList"/>
    <dgm:cxn modelId="{123DEE92-61B2-4E0D-8DC1-685E904A0C7B}" type="presParOf" srcId="{0793F894-A3C6-43CC-87D8-3DE8DE71ABF8}" destId="{72A947F7-9B2F-48DE-96F7-38892EBA3791}" srcOrd="3" destOrd="0" presId="urn:microsoft.com/office/officeart/2018/5/layout/IconCircleLabelList"/>
    <dgm:cxn modelId="{67F10BB2-3EDD-47B4-B220-54F7D951C737}" type="presParOf" srcId="{AFFB44BF-9CDF-4545-B978-B591A0788915}" destId="{7A4C5213-4897-4A4B-9F96-E99F3F1597D5}" srcOrd="3" destOrd="0" presId="urn:microsoft.com/office/officeart/2018/5/layout/IconCircleLabelList"/>
    <dgm:cxn modelId="{8D0728E5-3B46-481B-9B58-D59C27CFF264}" type="presParOf" srcId="{AFFB44BF-9CDF-4545-B978-B591A0788915}" destId="{5BD2F3EA-F9D0-433F-BE40-715827D3BDFF}" srcOrd="4" destOrd="0" presId="urn:microsoft.com/office/officeart/2018/5/layout/IconCircleLabelList"/>
    <dgm:cxn modelId="{AB75D33E-414D-461F-9E98-F6BA1D07B9AC}" type="presParOf" srcId="{5BD2F3EA-F9D0-433F-BE40-715827D3BDFF}" destId="{73BBF5DA-7B81-4287-9D21-9F8DE5F4E208}" srcOrd="0" destOrd="0" presId="urn:microsoft.com/office/officeart/2018/5/layout/IconCircleLabelList"/>
    <dgm:cxn modelId="{6B798415-CE59-4380-8253-6C09E2DC1DC6}" type="presParOf" srcId="{5BD2F3EA-F9D0-433F-BE40-715827D3BDFF}" destId="{4D9E434A-009E-4AC5-8BE8-8CF522F5ACDC}" srcOrd="1" destOrd="0" presId="urn:microsoft.com/office/officeart/2018/5/layout/IconCircleLabelList"/>
    <dgm:cxn modelId="{98BA1290-7C7F-43E9-A2E9-5B85853D2A1C}" type="presParOf" srcId="{5BD2F3EA-F9D0-433F-BE40-715827D3BDFF}" destId="{BC064D58-0D30-4F9A-9DFC-E05ADDE70A50}" srcOrd="2" destOrd="0" presId="urn:microsoft.com/office/officeart/2018/5/layout/IconCircleLabelList"/>
    <dgm:cxn modelId="{E53E2FB4-51D9-4E20-9DAA-BFD61E57908B}" type="presParOf" srcId="{5BD2F3EA-F9D0-433F-BE40-715827D3BDFF}" destId="{AB35997C-60EE-4737-9C6F-D4B731B405BD}" srcOrd="3" destOrd="0" presId="urn:microsoft.com/office/officeart/2018/5/layout/IconCircleLabelList"/>
    <dgm:cxn modelId="{FA34BD49-E8FD-4E8B-946B-E872BA9893CF}" type="presParOf" srcId="{AFFB44BF-9CDF-4545-B978-B591A0788915}" destId="{8B65C4B8-426D-4AB5-BC9C-13695D343237}" srcOrd="5" destOrd="0" presId="urn:microsoft.com/office/officeart/2018/5/layout/IconCircleLabelList"/>
    <dgm:cxn modelId="{974F46D3-FD73-48AA-A66F-B7C1D8B7928C}" type="presParOf" srcId="{AFFB44BF-9CDF-4545-B978-B591A0788915}" destId="{C15071B0-DE30-4B1C-AF2E-1AD616A65CA9}" srcOrd="6" destOrd="0" presId="urn:microsoft.com/office/officeart/2018/5/layout/IconCircleLabelList"/>
    <dgm:cxn modelId="{8985BBE5-918D-4637-8D47-F8EFFD960957}" type="presParOf" srcId="{C15071B0-DE30-4B1C-AF2E-1AD616A65CA9}" destId="{6C6BEA64-86F7-463F-802E-839A0C31F42C}" srcOrd="0" destOrd="0" presId="urn:microsoft.com/office/officeart/2018/5/layout/IconCircleLabelList"/>
    <dgm:cxn modelId="{66BD0EDE-0F22-4F8B-A7DB-BB8BEDFB5D31}" type="presParOf" srcId="{C15071B0-DE30-4B1C-AF2E-1AD616A65CA9}" destId="{9EA3DF7D-3473-4E58-A5BD-B9DA26640D76}" srcOrd="1" destOrd="0" presId="urn:microsoft.com/office/officeart/2018/5/layout/IconCircleLabelList"/>
    <dgm:cxn modelId="{299A6DCA-097F-4855-B398-3F98AF2EC678}" type="presParOf" srcId="{C15071B0-DE30-4B1C-AF2E-1AD616A65CA9}" destId="{F14A3DAC-67C5-477C-9C19-793A354590CE}" srcOrd="2" destOrd="0" presId="urn:microsoft.com/office/officeart/2018/5/layout/IconCircleLabelList"/>
    <dgm:cxn modelId="{72C1D2D7-9E03-4175-8536-9A1D64D4408B}" type="presParOf" srcId="{C15071B0-DE30-4B1C-AF2E-1AD616A65CA9}" destId="{B36B4F01-8150-4FDA-A785-A3FD5410F211}" srcOrd="3" destOrd="0" presId="urn:microsoft.com/office/officeart/2018/5/layout/IconCircleLabelList"/>
    <dgm:cxn modelId="{72C3A6EF-095C-43D9-A4E4-2D4A37B509E7}" type="presParOf" srcId="{AFFB44BF-9CDF-4545-B978-B591A0788915}" destId="{06687E1C-D425-4E06-BE67-61ED0EE0B7E0}" srcOrd="7" destOrd="0" presId="urn:microsoft.com/office/officeart/2018/5/layout/IconCircleLabelList"/>
    <dgm:cxn modelId="{12D59AC1-DF6B-403D-A6F6-7B23A4C24D76}" type="presParOf" srcId="{AFFB44BF-9CDF-4545-B978-B591A0788915}" destId="{BB11E042-077C-44EB-A086-034BFBC2E0F4}" srcOrd="8" destOrd="0" presId="urn:microsoft.com/office/officeart/2018/5/layout/IconCircleLabelList"/>
    <dgm:cxn modelId="{C0DF4A51-17D4-4A62-BF03-BF3FB54A9188}" type="presParOf" srcId="{BB11E042-077C-44EB-A086-034BFBC2E0F4}" destId="{E69577F2-674F-4254-A417-EEE7A5FA7582}" srcOrd="0" destOrd="0" presId="urn:microsoft.com/office/officeart/2018/5/layout/IconCircleLabelList"/>
    <dgm:cxn modelId="{1E0E2B9B-9580-4A02-830A-280CF45F5BE8}" type="presParOf" srcId="{BB11E042-077C-44EB-A086-034BFBC2E0F4}" destId="{AAC18929-B732-40C4-A11D-F784918D8A43}" srcOrd="1" destOrd="0" presId="urn:microsoft.com/office/officeart/2018/5/layout/IconCircleLabelList"/>
    <dgm:cxn modelId="{5D4E6327-DE3E-45B1-8D99-283F695835AD}" type="presParOf" srcId="{BB11E042-077C-44EB-A086-034BFBC2E0F4}" destId="{42C1BB91-3200-49B9-B7B5-4C38648214E9}" srcOrd="2" destOrd="0" presId="urn:microsoft.com/office/officeart/2018/5/layout/IconCircleLabelList"/>
    <dgm:cxn modelId="{0BBFA95E-0D3B-4E3A-BAEE-B98C16E46DB8}" type="presParOf" srcId="{BB11E042-077C-44EB-A086-034BFBC2E0F4}" destId="{1BBE4234-E6CD-42AC-AAC1-BDC799904E5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9BCFC6-CF58-4727-BFC2-89F8CB78940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ABCF972-B1B5-437A-B719-484349D6C1CD}">
      <dgm:prSet/>
      <dgm:spPr/>
      <dgm:t>
        <a:bodyPr/>
        <a:lstStyle/>
        <a:p>
          <a:pPr>
            <a:lnSpc>
              <a:spcPct val="100000"/>
            </a:lnSpc>
          </a:pPr>
          <a:r>
            <a:rPr lang="en-US" b="0" i="0" dirty="0"/>
            <a:t>The data is imbalanced, with a higher number of other cases than clients with payment difficulties.</a:t>
          </a:r>
          <a:endParaRPr lang="en-US" dirty="0"/>
        </a:p>
      </dgm:t>
    </dgm:pt>
    <dgm:pt modelId="{FC250DDC-6310-4DDC-90A9-3613C1F1319B}" type="parTrans" cxnId="{F0E34D24-07C4-4337-8EFC-6CD10634AD49}">
      <dgm:prSet/>
      <dgm:spPr/>
      <dgm:t>
        <a:bodyPr/>
        <a:lstStyle/>
        <a:p>
          <a:endParaRPr lang="en-US"/>
        </a:p>
      </dgm:t>
    </dgm:pt>
    <dgm:pt modelId="{985A47D8-E582-4846-8596-C20AAA7563BE}" type="sibTrans" cxnId="{F0E34D24-07C4-4337-8EFC-6CD10634AD49}">
      <dgm:prSet/>
      <dgm:spPr/>
      <dgm:t>
        <a:bodyPr/>
        <a:lstStyle/>
        <a:p>
          <a:endParaRPr lang="en-US"/>
        </a:p>
      </dgm:t>
    </dgm:pt>
    <dgm:pt modelId="{1DD63E3C-1CF0-4AFE-A03C-515398F5FF5C}">
      <dgm:prSet/>
      <dgm:spPr/>
      <dgm:t>
        <a:bodyPr/>
        <a:lstStyle/>
        <a:p>
          <a:pPr>
            <a:lnSpc>
              <a:spcPct val="100000"/>
            </a:lnSpc>
          </a:pPr>
          <a:r>
            <a:rPr lang="en-US" dirty="0"/>
            <a:t>Data imbalance for some columns can be greater than 1 and that is totally fine (ps: only some columns not all)</a:t>
          </a:r>
        </a:p>
      </dgm:t>
    </dgm:pt>
    <dgm:pt modelId="{8258E65B-C316-43AB-B45B-B7DE6CD0321B}" type="parTrans" cxnId="{A5885C34-8745-45E9-B7F0-30F70236C701}">
      <dgm:prSet/>
      <dgm:spPr/>
      <dgm:t>
        <a:bodyPr/>
        <a:lstStyle/>
        <a:p>
          <a:endParaRPr lang="en-US"/>
        </a:p>
      </dgm:t>
    </dgm:pt>
    <dgm:pt modelId="{3FB963A5-4346-4B5C-A281-16F587C99A50}" type="sibTrans" cxnId="{A5885C34-8745-45E9-B7F0-30F70236C701}">
      <dgm:prSet/>
      <dgm:spPr/>
      <dgm:t>
        <a:bodyPr/>
        <a:lstStyle/>
        <a:p>
          <a:endParaRPr lang="en-US"/>
        </a:p>
      </dgm:t>
    </dgm:pt>
    <dgm:pt modelId="{AA6EFDB5-4D9B-40FB-89B7-118756DC18E2}">
      <dgm:prSet/>
      <dgm:spPr/>
      <dgm:t>
        <a:bodyPr/>
        <a:lstStyle/>
        <a:p>
          <a:pPr>
            <a:lnSpc>
              <a:spcPct val="100000"/>
            </a:lnSpc>
          </a:pPr>
          <a:r>
            <a:rPr lang="en-US" b="0" i="0" dirty="0"/>
            <a:t>Outliers exist in some numerical columns, and they might need to be treated carefully during the analysis.</a:t>
          </a:r>
          <a:endParaRPr lang="en-US" dirty="0"/>
        </a:p>
      </dgm:t>
    </dgm:pt>
    <dgm:pt modelId="{9A70EDE2-7D40-48E6-8F76-A3D0318F4951}" type="parTrans" cxnId="{5F0370B7-0545-4C2D-BE05-643F923208F5}">
      <dgm:prSet/>
      <dgm:spPr/>
      <dgm:t>
        <a:bodyPr/>
        <a:lstStyle/>
        <a:p>
          <a:endParaRPr lang="en-US"/>
        </a:p>
      </dgm:t>
    </dgm:pt>
    <dgm:pt modelId="{5C7FA46C-74E4-4E83-8D23-5FAD7BB1C3EA}" type="sibTrans" cxnId="{5F0370B7-0545-4C2D-BE05-643F923208F5}">
      <dgm:prSet/>
      <dgm:spPr/>
      <dgm:t>
        <a:bodyPr/>
        <a:lstStyle/>
        <a:p>
          <a:endParaRPr lang="en-US"/>
        </a:p>
      </dgm:t>
    </dgm:pt>
    <dgm:pt modelId="{86EED817-A18B-4243-AD18-103F302CB706}">
      <dgm:prSet/>
      <dgm:spPr/>
      <dgm:t>
        <a:bodyPr/>
        <a:lstStyle/>
        <a:p>
          <a:pPr>
            <a:lnSpc>
              <a:spcPct val="100000"/>
            </a:lnSpc>
          </a:pPr>
          <a:r>
            <a:rPr lang="en-US" b="0" i="0" dirty="0"/>
            <a:t>Segmented univariate analysis can help identify variables that differ significantly between clients with payment difficulties and other cases.</a:t>
          </a:r>
          <a:endParaRPr lang="en-US" dirty="0"/>
        </a:p>
      </dgm:t>
    </dgm:pt>
    <dgm:pt modelId="{6B4C981A-E878-4370-BADF-D443A75A59DA}" type="parTrans" cxnId="{234EDE1E-ECB8-4992-9101-BC78B67101D1}">
      <dgm:prSet/>
      <dgm:spPr/>
      <dgm:t>
        <a:bodyPr/>
        <a:lstStyle/>
        <a:p>
          <a:endParaRPr lang="en-US"/>
        </a:p>
      </dgm:t>
    </dgm:pt>
    <dgm:pt modelId="{371B7AAA-1F92-4D93-9B08-9A6829859F0A}" type="sibTrans" cxnId="{234EDE1E-ECB8-4992-9101-BC78B67101D1}">
      <dgm:prSet/>
      <dgm:spPr/>
      <dgm:t>
        <a:bodyPr/>
        <a:lstStyle/>
        <a:p>
          <a:endParaRPr lang="en-US"/>
        </a:p>
      </dgm:t>
    </dgm:pt>
    <dgm:pt modelId="{E83E0F33-C901-4918-9DFC-6A40AE97A3AA}">
      <dgm:prSet/>
      <dgm:spPr/>
      <dgm:t>
        <a:bodyPr/>
        <a:lstStyle/>
        <a:p>
          <a:pPr>
            <a:lnSpc>
              <a:spcPct val="100000"/>
            </a:lnSpc>
          </a:pPr>
          <a:r>
            <a:rPr lang="en-US" b="0" i="0" dirty="0"/>
            <a:t>Top correlations with the 'TARGET' variable can provide valuable insights into important features for differentiation.</a:t>
          </a:r>
          <a:endParaRPr lang="en-US" dirty="0"/>
        </a:p>
      </dgm:t>
    </dgm:pt>
    <dgm:pt modelId="{9D8E84DD-799E-4DAB-8295-DAD2BE279426}" type="parTrans" cxnId="{615AE129-7147-4126-A1D5-40D8BA4C2C67}">
      <dgm:prSet/>
      <dgm:spPr/>
      <dgm:t>
        <a:bodyPr/>
        <a:lstStyle/>
        <a:p>
          <a:endParaRPr lang="en-US"/>
        </a:p>
      </dgm:t>
    </dgm:pt>
    <dgm:pt modelId="{BEFE6177-6F90-41B4-A17E-DB3ABDEBB5A5}" type="sibTrans" cxnId="{615AE129-7147-4126-A1D5-40D8BA4C2C67}">
      <dgm:prSet/>
      <dgm:spPr/>
      <dgm:t>
        <a:bodyPr/>
        <a:lstStyle/>
        <a:p>
          <a:endParaRPr lang="en-US"/>
        </a:p>
      </dgm:t>
    </dgm:pt>
    <dgm:pt modelId="{786A1C7F-3508-436D-8564-73A513FC65C4}" type="pres">
      <dgm:prSet presAssocID="{DA9BCFC6-CF58-4727-BFC2-89F8CB789403}" presName="root" presStyleCnt="0">
        <dgm:presLayoutVars>
          <dgm:dir/>
          <dgm:resizeHandles val="exact"/>
        </dgm:presLayoutVars>
      </dgm:prSet>
      <dgm:spPr/>
    </dgm:pt>
    <dgm:pt modelId="{B19E2E05-8A91-4632-AC59-4C03BBE03866}" type="pres">
      <dgm:prSet presAssocID="{8ABCF972-B1B5-437A-B719-484349D6C1CD}" presName="compNode" presStyleCnt="0"/>
      <dgm:spPr/>
    </dgm:pt>
    <dgm:pt modelId="{756E4FD0-F7D0-42DE-AF35-96BA5DFC17E7}" type="pres">
      <dgm:prSet presAssocID="{8ABCF972-B1B5-437A-B719-484349D6C1CD}" presName="bgRect" presStyleLbl="bgShp" presStyleIdx="0" presStyleCnt="5"/>
      <dgm:spPr/>
    </dgm:pt>
    <dgm:pt modelId="{8F22193D-88A7-417E-9597-39D71DBD839F}" type="pres">
      <dgm:prSet presAssocID="{8ABCF972-B1B5-437A-B719-484349D6C1C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6BC090A3-DCA8-46CE-B081-511E2E4AD980}" type="pres">
      <dgm:prSet presAssocID="{8ABCF972-B1B5-437A-B719-484349D6C1CD}" presName="spaceRect" presStyleCnt="0"/>
      <dgm:spPr/>
    </dgm:pt>
    <dgm:pt modelId="{1DF1064E-C307-4E4B-8403-599A46435EE7}" type="pres">
      <dgm:prSet presAssocID="{8ABCF972-B1B5-437A-B719-484349D6C1CD}" presName="parTx" presStyleLbl="revTx" presStyleIdx="0" presStyleCnt="5">
        <dgm:presLayoutVars>
          <dgm:chMax val="0"/>
          <dgm:chPref val="0"/>
        </dgm:presLayoutVars>
      </dgm:prSet>
      <dgm:spPr/>
    </dgm:pt>
    <dgm:pt modelId="{301B3F02-1412-4AF2-9E6D-D708FD44DA1B}" type="pres">
      <dgm:prSet presAssocID="{985A47D8-E582-4846-8596-C20AAA7563BE}" presName="sibTrans" presStyleCnt="0"/>
      <dgm:spPr/>
    </dgm:pt>
    <dgm:pt modelId="{2ECB937F-BF8D-4151-BCE8-DAAE3CAFA66A}" type="pres">
      <dgm:prSet presAssocID="{1DD63E3C-1CF0-4AFE-A03C-515398F5FF5C}" presName="compNode" presStyleCnt="0"/>
      <dgm:spPr/>
    </dgm:pt>
    <dgm:pt modelId="{4B1EF1FD-0855-4274-9995-19C551E1DE00}" type="pres">
      <dgm:prSet presAssocID="{1DD63E3C-1CF0-4AFE-A03C-515398F5FF5C}" presName="bgRect" presStyleLbl="bgShp" presStyleIdx="1" presStyleCnt="5"/>
      <dgm:spPr/>
    </dgm:pt>
    <dgm:pt modelId="{00145086-AB2B-4E83-A575-7CF1595BBDC4}" type="pres">
      <dgm:prSet presAssocID="{1DD63E3C-1CF0-4AFE-A03C-515398F5FF5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d Bump"/>
        </a:ext>
      </dgm:extLst>
    </dgm:pt>
    <dgm:pt modelId="{D385ADB6-155C-4AA8-A2C5-F1F441C25CDA}" type="pres">
      <dgm:prSet presAssocID="{1DD63E3C-1CF0-4AFE-A03C-515398F5FF5C}" presName="spaceRect" presStyleCnt="0"/>
      <dgm:spPr/>
    </dgm:pt>
    <dgm:pt modelId="{4A81B6AA-A643-4996-A56E-971F21843D63}" type="pres">
      <dgm:prSet presAssocID="{1DD63E3C-1CF0-4AFE-A03C-515398F5FF5C}" presName="parTx" presStyleLbl="revTx" presStyleIdx="1" presStyleCnt="5">
        <dgm:presLayoutVars>
          <dgm:chMax val="0"/>
          <dgm:chPref val="0"/>
        </dgm:presLayoutVars>
      </dgm:prSet>
      <dgm:spPr/>
    </dgm:pt>
    <dgm:pt modelId="{45B61AB5-2C91-4E83-8F2C-516DC58E80ED}" type="pres">
      <dgm:prSet presAssocID="{3FB963A5-4346-4B5C-A281-16F587C99A50}" presName="sibTrans" presStyleCnt="0"/>
      <dgm:spPr/>
    </dgm:pt>
    <dgm:pt modelId="{852E5C6A-F1F2-4817-ACE5-A6D3E14FECD4}" type="pres">
      <dgm:prSet presAssocID="{AA6EFDB5-4D9B-40FB-89B7-118756DC18E2}" presName="compNode" presStyleCnt="0"/>
      <dgm:spPr/>
    </dgm:pt>
    <dgm:pt modelId="{CFC744FC-6811-41A6-BA59-A3706BCAFB6E}" type="pres">
      <dgm:prSet presAssocID="{AA6EFDB5-4D9B-40FB-89B7-118756DC18E2}" presName="bgRect" presStyleLbl="bgShp" presStyleIdx="2" presStyleCnt="5"/>
      <dgm:spPr/>
    </dgm:pt>
    <dgm:pt modelId="{69B40610-81D1-42D5-87C7-2254991B8782}" type="pres">
      <dgm:prSet presAssocID="{AA6EFDB5-4D9B-40FB-89B7-118756DC18E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CCDE46F2-3292-4D8C-822F-BCEEDCDE5CB1}" type="pres">
      <dgm:prSet presAssocID="{AA6EFDB5-4D9B-40FB-89B7-118756DC18E2}" presName="spaceRect" presStyleCnt="0"/>
      <dgm:spPr/>
    </dgm:pt>
    <dgm:pt modelId="{140F219D-B573-49AA-B907-6C19FE32F302}" type="pres">
      <dgm:prSet presAssocID="{AA6EFDB5-4D9B-40FB-89B7-118756DC18E2}" presName="parTx" presStyleLbl="revTx" presStyleIdx="2" presStyleCnt="5">
        <dgm:presLayoutVars>
          <dgm:chMax val="0"/>
          <dgm:chPref val="0"/>
        </dgm:presLayoutVars>
      </dgm:prSet>
      <dgm:spPr/>
    </dgm:pt>
    <dgm:pt modelId="{0DFF6ECF-FC64-4232-99F7-B0130DEAF31E}" type="pres">
      <dgm:prSet presAssocID="{5C7FA46C-74E4-4E83-8D23-5FAD7BB1C3EA}" presName="sibTrans" presStyleCnt="0"/>
      <dgm:spPr/>
    </dgm:pt>
    <dgm:pt modelId="{714C5B49-66FD-4D6E-BB09-03DA3690A710}" type="pres">
      <dgm:prSet presAssocID="{86EED817-A18B-4243-AD18-103F302CB706}" presName="compNode" presStyleCnt="0"/>
      <dgm:spPr/>
    </dgm:pt>
    <dgm:pt modelId="{97605E6A-A8A8-4C0F-8ED6-7F1F68D74E9E}" type="pres">
      <dgm:prSet presAssocID="{86EED817-A18B-4243-AD18-103F302CB706}" presName="bgRect" presStyleLbl="bgShp" presStyleIdx="3" presStyleCnt="5"/>
      <dgm:spPr/>
    </dgm:pt>
    <dgm:pt modelId="{564D4358-9E29-469A-88D7-BBEDC1110568}" type="pres">
      <dgm:prSet presAssocID="{86EED817-A18B-4243-AD18-103F302CB70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FB174274-835E-4D46-9B63-4BD7430C844C}" type="pres">
      <dgm:prSet presAssocID="{86EED817-A18B-4243-AD18-103F302CB706}" presName="spaceRect" presStyleCnt="0"/>
      <dgm:spPr/>
    </dgm:pt>
    <dgm:pt modelId="{F80A09CA-2517-422A-923C-15287AB2CBC1}" type="pres">
      <dgm:prSet presAssocID="{86EED817-A18B-4243-AD18-103F302CB706}" presName="parTx" presStyleLbl="revTx" presStyleIdx="3" presStyleCnt="5">
        <dgm:presLayoutVars>
          <dgm:chMax val="0"/>
          <dgm:chPref val="0"/>
        </dgm:presLayoutVars>
      </dgm:prSet>
      <dgm:spPr/>
    </dgm:pt>
    <dgm:pt modelId="{2EF66347-EDB2-4C25-BCD1-BB0E0AB46E72}" type="pres">
      <dgm:prSet presAssocID="{371B7AAA-1F92-4D93-9B08-9A6829859F0A}" presName="sibTrans" presStyleCnt="0"/>
      <dgm:spPr/>
    </dgm:pt>
    <dgm:pt modelId="{2BD0A420-D9B9-47E8-880B-68E32206A6DC}" type="pres">
      <dgm:prSet presAssocID="{E83E0F33-C901-4918-9DFC-6A40AE97A3AA}" presName="compNode" presStyleCnt="0"/>
      <dgm:spPr/>
    </dgm:pt>
    <dgm:pt modelId="{FFBA32B4-194B-4AE0-B763-95C8B685BCB5}" type="pres">
      <dgm:prSet presAssocID="{E83E0F33-C901-4918-9DFC-6A40AE97A3AA}" presName="bgRect" presStyleLbl="bgShp" presStyleIdx="4" presStyleCnt="5"/>
      <dgm:spPr/>
    </dgm:pt>
    <dgm:pt modelId="{2234D3C1-BB6F-4891-833E-3C4B71168B43}" type="pres">
      <dgm:prSet presAssocID="{E83E0F33-C901-4918-9DFC-6A40AE97A3A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search"/>
        </a:ext>
      </dgm:extLst>
    </dgm:pt>
    <dgm:pt modelId="{99FFF835-F8D5-4483-A582-2F28CFA0B783}" type="pres">
      <dgm:prSet presAssocID="{E83E0F33-C901-4918-9DFC-6A40AE97A3AA}" presName="spaceRect" presStyleCnt="0"/>
      <dgm:spPr/>
    </dgm:pt>
    <dgm:pt modelId="{71CA5504-BA94-49CE-926D-61970267C088}" type="pres">
      <dgm:prSet presAssocID="{E83E0F33-C901-4918-9DFC-6A40AE97A3AA}" presName="parTx" presStyleLbl="revTx" presStyleIdx="4" presStyleCnt="5">
        <dgm:presLayoutVars>
          <dgm:chMax val="0"/>
          <dgm:chPref val="0"/>
        </dgm:presLayoutVars>
      </dgm:prSet>
      <dgm:spPr/>
    </dgm:pt>
  </dgm:ptLst>
  <dgm:cxnLst>
    <dgm:cxn modelId="{9536ED14-E37E-4B4C-B4B3-2B6166E2D274}" type="presOf" srcId="{8ABCF972-B1B5-437A-B719-484349D6C1CD}" destId="{1DF1064E-C307-4E4B-8403-599A46435EE7}" srcOrd="0" destOrd="0" presId="urn:microsoft.com/office/officeart/2018/2/layout/IconVerticalSolidList"/>
    <dgm:cxn modelId="{234EDE1E-ECB8-4992-9101-BC78B67101D1}" srcId="{DA9BCFC6-CF58-4727-BFC2-89F8CB789403}" destId="{86EED817-A18B-4243-AD18-103F302CB706}" srcOrd="3" destOrd="0" parTransId="{6B4C981A-E878-4370-BADF-D443A75A59DA}" sibTransId="{371B7AAA-1F92-4D93-9B08-9A6829859F0A}"/>
    <dgm:cxn modelId="{F0E34D24-07C4-4337-8EFC-6CD10634AD49}" srcId="{DA9BCFC6-CF58-4727-BFC2-89F8CB789403}" destId="{8ABCF972-B1B5-437A-B719-484349D6C1CD}" srcOrd="0" destOrd="0" parTransId="{FC250DDC-6310-4DDC-90A9-3613C1F1319B}" sibTransId="{985A47D8-E582-4846-8596-C20AAA7563BE}"/>
    <dgm:cxn modelId="{615AE129-7147-4126-A1D5-40D8BA4C2C67}" srcId="{DA9BCFC6-CF58-4727-BFC2-89F8CB789403}" destId="{E83E0F33-C901-4918-9DFC-6A40AE97A3AA}" srcOrd="4" destOrd="0" parTransId="{9D8E84DD-799E-4DAB-8295-DAD2BE279426}" sibTransId="{BEFE6177-6F90-41B4-A17E-DB3ABDEBB5A5}"/>
    <dgm:cxn modelId="{652C6532-9AAF-44CB-B8BC-59C894E0493B}" type="presOf" srcId="{DA9BCFC6-CF58-4727-BFC2-89F8CB789403}" destId="{786A1C7F-3508-436D-8564-73A513FC65C4}" srcOrd="0" destOrd="0" presId="urn:microsoft.com/office/officeart/2018/2/layout/IconVerticalSolidList"/>
    <dgm:cxn modelId="{A5885C34-8745-45E9-B7F0-30F70236C701}" srcId="{DA9BCFC6-CF58-4727-BFC2-89F8CB789403}" destId="{1DD63E3C-1CF0-4AFE-A03C-515398F5FF5C}" srcOrd="1" destOrd="0" parTransId="{8258E65B-C316-43AB-B45B-B7DE6CD0321B}" sibTransId="{3FB963A5-4346-4B5C-A281-16F587C99A50}"/>
    <dgm:cxn modelId="{6204866C-7512-42AC-A0D3-6029E28935AF}" type="presOf" srcId="{E83E0F33-C901-4918-9DFC-6A40AE97A3AA}" destId="{71CA5504-BA94-49CE-926D-61970267C088}" srcOrd="0" destOrd="0" presId="urn:microsoft.com/office/officeart/2018/2/layout/IconVerticalSolidList"/>
    <dgm:cxn modelId="{801B7172-8F66-4F4F-A500-AAC4E7E30CFA}" type="presOf" srcId="{86EED817-A18B-4243-AD18-103F302CB706}" destId="{F80A09CA-2517-422A-923C-15287AB2CBC1}" srcOrd="0" destOrd="0" presId="urn:microsoft.com/office/officeart/2018/2/layout/IconVerticalSolidList"/>
    <dgm:cxn modelId="{B2BA75A0-5C39-4420-B435-FD64FB6BCF43}" type="presOf" srcId="{1DD63E3C-1CF0-4AFE-A03C-515398F5FF5C}" destId="{4A81B6AA-A643-4996-A56E-971F21843D63}" srcOrd="0" destOrd="0" presId="urn:microsoft.com/office/officeart/2018/2/layout/IconVerticalSolidList"/>
    <dgm:cxn modelId="{5F0370B7-0545-4C2D-BE05-643F923208F5}" srcId="{DA9BCFC6-CF58-4727-BFC2-89F8CB789403}" destId="{AA6EFDB5-4D9B-40FB-89B7-118756DC18E2}" srcOrd="2" destOrd="0" parTransId="{9A70EDE2-7D40-48E6-8F76-A3D0318F4951}" sibTransId="{5C7FA46C-74E4-4E83-8D23-5FAD7BB1C3EA}"/>
    <dgm:cxn modelId="{B47E54E8-FEAC-4B89-8982-D169DD30FB97}" type="presOf" srcId="{AA6EFDB5-4D9B-40FB-89B7-118756DC18E2}" destId="{140F219D-B573-49AA-B907-6C19FE32F302}" srcOrd="0" destOrd="0" presId="urn:microsoft.com/office/officeart/2018/2/layout/IconVerticalSolidList"/>
    <dgm:cxn modelId="{C060F024-0767-445D-BD71-198F51A2A87C}" type="presParOf" srcId="{786A1C7F-3508-436D-8564-73A513FC65C4}" destId="{B19E2E05-8A91-4632-AC59-4C03BBE03866}" srcOrd="0" destOrd="0" presId="urn:microsoft.com/office/officeart/2018/2/layout/IconVerticalSolidList"/>
    <dgm:cxn modelId="{CA83FED4-C6A5-41BC-87A0-421C7A9C6BF3}" type="presParOf" srcId="{B19E2E05-8A91-4632-AC59-4C03BBE03866}" destId="{756E4FD0-F7D0-42DE-AF35-96BA5DFC17E7}" srcOrd="0" destOrd="0" presId="urn:microsoft.com/office/officeart/2018/2/layout/IconVerticalSolidList"/>
    <dgm:cxn modelId="{5A146C78-82AA-4463-B127-8DCB0176EE77}" type="presParOf" srcId="{B19E2E05-8A91-4632-AC59-4C03BBE03866}" destId="{8F22193D-88A7-417E-9597-39D71DBD839F}" srcOrd="1" destOrd="0" presId="urn:microsoft.com/office/officeart/2018/2/layout/IconVerticalSolidList"/>
    <dgm:cxn modelId="{A74674C1-1D0F-47B3-B143-D6EE3DA2DF9C}" type="presParOf" srcId="{B19E2E05-8A91-4632-AC59-4C03BBE03866}" destId="{6BC090A3-DCA8-46CE-B081-511E2E4AD980}" srcOrd="2" destOrd="0" presId="urn:microsoft.com/office/officeart/2018/2/layout/IconVerticalSolidList"/>
    <dgm:cxn modelId="{F9681191-1DDE-4986-97B1-7D3D14B44B27}" type="presParOf" srcId="{B19E2E05-8A91-4632-AC59-4C03BBE03866}" destId="{1DF1064E-C307-4E4B-8403-599A46435EE7}" srcOrd="3" destOrd="0" presId="urn:microsoft.com/office/officeart/2018/2/layout/IconVerticalSolidList"/>
    <dgm:cxn modelId="{B0546115-CBFD-4859-A814-415031703494}" type="presParOf" srcId="{786A1C7F-3508-436D-8564-73A513FC65C4}" destId="{301B3F02-1412-4AF2-9E6D-D708FD44DA1B}" srcOrd="1" destOrd="0" presId="urn:microsoft.com/office/officeart/2018/2/layout/IconVerticalSolidList"/>
    <dgm:cxn modelId="{EEE17747-B8B9-4462-B9CF-31ACB139B171}" type="presParOf" srcId="{786A1C7F-3508-436D-8564-73A513FC65C4}" destId="{2ECB937F-BF8D-4151-BCE8-DAAE3CAFA66A}" srcOrd="2" destOrd="0" presId="urn:microsoft.com/office/officeart/2018/2/layout/IconVerticalSolidList"/>
    <dgm:cxn modelId="{7D2B25A2-9980-4519-8245-C5FC9AA3066C}" type="presParOf" srcId="{2ECB937F-BF8D-4151-BCE8-DAAE3CAFA66A}" destId="{4B1EF1FD-0855-4274-9995-19C551E1DE00}" srcOrd="0" destOrd="0" presId="urn:microsoft.com/office/officeart/2018/2/layout/IconVerticalSolidList"/>
    <dgm:cxn modelId="{AD4F4855-93EA-403D-BD45-B75644E8E05E}" type="presParOf" srcId="{2ECB937F-BF8D-4151-BCE8-DAAE3CAFA66A}" destId="{00145086-AB2B-4E83-A575-7CF1595BBDC4}" srcOrd="1" destOrd="0" presId="urn:microsoft.com/office/officeart/2018/2/layout/IconVerticalSolidList"/>
    <dgm:cxn modelId="{C859DCD8-0E42-47FD-8656-7B596668B384}" type="presParOf" srcId="{2ECB937F-BF8D-4151-BCE8-DAAE3CAFA66A}" destId="{D385ADB6-155C-4AA8-A2C5-F1F441C25CDA}" srcOrd="2" destOrd="0" presId="urn:microsoft.com/office/officeart/2018/2/layout/IconVerticalSolidList"/>
    <dgm:cxn modelId="{78D7C12B-A0D8-428C-890F-B694E9B023DA}" type="presParOf" srcId="{2ECB937F-BF8D-4151-BCE8-DAAE3CAFA66A}" destId="{4A81B6AA-A643-4996-A56E-971F21843D63}" srcOrd="3" destOrd="0" presId="urn:microsoft.com/office/officeart/2018/2/layout/IconVerticalSolidList"/>
    <dgm:cxn modelId="{18EA020A-B13F-4805-B144-2E8A3A801E30}" type="presParOf" srcId="{786A1C7F-3508-436D-8564-73A513FC65C4}" destId="{45B61AB5-2C91-4E83-8F2C-516DC58E80ED}" srcOrd="3" destOrd="0" presId="urn:microsoft.com/office/officeart/2018/2/layout/IconVerticalSolidList"/>
    <dgm:cxn modelId="{2068B2F3-7288-44C7-A89C-75289EEE5DD1}" type="presParOf" srcId="{786A1C7F-3508-436D-8564-73A513FC65C4}" destId="{852E5C6A-F1F2-4817-ACE5-A6D3E14FECD4}" srcOrd="4" destOrd="0" presId="urn:microsoft.com/office/officeart/2018/2/layout/IconVerticalSolidList"/>
    <dgm:cxn modelId="{8A51A6A1-463B-46CB-AD35-C34067E0B4BF}" type="presParOf" srcId="{852E5C6A-F1F2-4817-ACE5-A6D3E14FECD4}" destId="{CFC744FC-6811-41A6-BA59-A3706BCAFB6E}" srcOrd="0" destOrd="0" presId="urn:microsoft.com/office/officeart/2018/2/layout/IconVerticalSolidList"/>
    <dgm:cxn modelId="{C93AD71F-D613-4334-9D74-7FA0917E8D85}" type="presParOf" srcId="{852E5C6A-F1F2-4817-ACE5-A6D3E14FECD4}" destId="{69B40610-81D1-42D5-87C7-2254991B8782}" srcOrd="1" destOrd="0" presId="urn:microsoft.com/office/officeart/2018/2/layout/IconVerticalSolidList"/>
    <dgm:cxn modelId="{4C4DBA85-A51D-449B-A67B-27EC8873D7C3}" type="presParOf" srcId="{852E5C6A-F1F2-4817-ACE5-A6D3E14FECD4}" destId="{CCDE46F2-3292-4D8C-822F-BCEEDCDE5CB1}" srcOrd="2" destOrd="0" presId="urn:microsoft.com/office/officeart/2018/2/layout/IconVerticalSolidList"/>
    <dgm:cxn modelId="{209910F2-0BD8-45E4-8B38-75FB13679EAF}" type="presParOf" srcId="{852E5C6A-F1F2-4817-ACE5-A6D3E14FECD4}" destId="{140F219D-B573-49AA-B907-6C19FE32F302}" srcOrd="3" destOrd="0" presId="urn:microsoft.com/office/officeart/2018/2/layout/IconVerticalSolidList"/>
    <dgm:cxn modelId="{150484E8-327F-40EB-B8CD-0E1B6BEEF618}" type="presParOf" srcId="{786A1C7F-3508-436D-8564-73A513FC65C4}" destId="{0DFF6ECF-FC64-4232-99F7-B0130DEAF31E}" srcOrd="5" destOrd="0" presId="urn:microsoft.com/office/officeart/2018/2/layout/IconVerticalSolidList"/>
    <dgm:cxn modelId="{27EF4163-D178-4E8D-94AB-FE055216977E}" type="presParOf" srcId="{786A1C7F-3508-436D-8564-73A513FC65C4}" destId="{714C5B49-66FD-4D6E-BB09-03DA3690A710}" srcOrd="6" destOrd="0" presId="urn:microsoft.com/office/officeart/2018/2/layout/IconVerticalSolidList"/>
    <dgm:cxn modelId="{80C8E9DE-9B49-47DF-819B-388C21C3CA91}" type="presParOf" srcId="{714C5B49-66FD-4D6E-BB09-03DA3690A710}" destId="{97605E6A-A8A8-4C0F-8ED6-7F1F68D74E9E}" srcOrd="0" destOrd="0" presId="urn:microsoft.com/office/officeart/2018/2/layout/IconVerticalSolidList"/>
    <dgm:cxn modelId="{7D9344FF-B62B-4293-BA6B-48B35C69702F}" type="presParOf" srcId="{714C5B49-66FD-4D6E-BB09-03DA3690A710}" destId="{564D4358-9E29-469A-88D7-BBEDC1110568}" srcOrd="1" destOrd="0" presId="urn:microsoft.com/office/officeart/2018/2/layout/IconVerticalSolidList"/>
    <dgm:cxn modelId="{5F70DD72-A530-4145-B3E1-26B3C8852BCB}" type="presParOf" srcId="{714C5B49-66FD-4D6E-BB09-03DA3690A710}" destId="{FB174274-835E-4D46-9B63-4BD7430C844C}" srcOrd="2" destOrd="0" presId="urn:microsoft.com/office/officeart/2018/2/layout/IconVerticalSolidList"/>
    <dgm:cxn modelId="{7104317D-B5CE-4A7C-A2B3-FD9B7CACA2F2}" type="presParOf" srcId="{714C5B49-66FD-4D6E-BB09-03DA3690A710}" destId="{F80A09CA-2517-422A-923C-15287AB2CBC1}" srcOrd="3" destOrd="0" presId="urn:microsoft.com/office/officeart/2018/2/layout/IconVerticalSolidList"/>
    <dgm:cxn modelId="{EE20F004-398F-4775-8117-806C55176D2E}" type="presParOf" srcId="{786A1C7F-3508-436D-8564-73A513FC65C4}" destId="{2EF66347-EDB2-4C25-BCD1-BB0E0AB46E72}" srcOrd="7" destOrd="0" presId="urn:microsoft.com/office/officeart/2018/2/layout/IconVerticalSolidList"/>
    <dgm:cxn modelId="{24FEB67F-F75F-4A95-9E0A-B9DA93BC516D}" type="presParOf" srcId="{786A1C7F-3508-436D-8564-73A513FC65C4}" destId="{2BD0A420-D9B9-47E8-880B-68E32206A6DC}" srcOrd="8" destOrd="0" presId="urn:microsoft.com/office/officeart/2018/2/layout/IconVerticalSolidList"/>
    <dgm:cxn modelId="{22D1B8F2-92BF-4652-93E7-9523D382AC58}" type="presParOf" srcId="{2BD0A420-D9B9-47E8-880B-68E32206A6DC}" destId="{FFBA32B4-194B-4AE0-B763-95C8B685BCB5}" srcOrd="0" destOrd="0" presId="urn:microsoft.com/office/officeart/2018/2/layout/IconVerticalSolidList"/>
    <dgm:cxn modelId="{3E5FB5B9-E690-4788-8696-074547EA6D39}" type="presParOf" srcId="{2BD0A420-D9B9-47E8-880B-68E32206A6DC}" destId="{2234D3C1-BB6F-4891-833E-3C4B71168B43}" srcOrd="1" destOrd="0" presId="urn:microsoft.com/office/officeart/2018/2/layout/IconVerticalSolidList"/>
    <dgm:cxn modelId="{1D0771AF-F083-4E82-AB7A-9259A28F0F27}" type="presParOf" srcId="{2BD0A420-D9B9-47E8-880B-68E32206A6DC}" destId="{99FFF835-F8D5-4483-A582-2F28CFA0B783}" srcOrd="2" destOrd="0" presId="urn:microsoft.com/office/officeart/2018/2/layout/IconVerticalSolidList"/>
    <dgm:cxn modelId="{02B5131D-4614-4C8A-B0E5-44AA12A5C953}" type="presParOf" srcId="{2BD0A420-D9B9-47E8-880B-68E32206A6DC}" destId="{71CA5504-BA94-49CE-926D-61970267C08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3F2BD7-3C79-45E0-8753-0EE9F37E3717}">
      <dsp:nvSpPr>
        <dsp:cNvPr id="0" name=""/>
        <dsp:cNvSpPr/>
      </dsp:nvSpPr>
      <dsp:spPr>
        <a:xfrm>
          <a:off x="0" y="245389"/>
          <a:ext cx="4706803" cy="107055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Insights : </a:t>
          </a:r>
          <a:r>
            <a:rPr lang="en-US" sz="1500" kern="1200"/>
            <a:t>Cleaning of dataset is a very crucial part of data analysis, and also data-analysts spend almost 70-80% of the time just to clean the data because the cleaner the data the better are the insights derived form it</a:t>
          </a:r>
          <a:r>
            <a:rPr lang="en-US" sz="1500" b="1" kern="1200"/>
            <a:t>.</a:t>
          </a:r>
          <a:endParaRPr lang="en-US" sz="1500" kern="1200"/>
        </a:p>
      </dsp:txBody>
      <dsp:txXfrm>
        <a:off x="52260" y="297649"/>
        <a:ext cx="4602283" cy="966030"/>
      </dsp:txXfrm>
    </dsp:sp>
    <dsp:sp modelId="{6FF89CAC-0C44-45E6-B578-BB6EBF12C5FF}">
      <dsp:nvSpPr>
        <dsp:cNvPr id="0" name=""/>
        <dsp:cNvSpPr/>
      </dsp:nvSpPr>
      <dsp:spPr>
        <a:xfrm>
          <a:off x="0" y="1359139"/>
          <a:ext cx="4706803" cy="107055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Result: </a:t>
          </a:r>
          <a:r>
            <a:rPr lang="en-US" sz="1500" kern="1200"/>
            <a:t>The result of this cleaning the data is shown in the drive link pasted in the last second slide of this ppt and until row no 167 I have performed the data cleaning and also explained the analysis in depth </a:t>
          </a:r>
          <a:r>
            <a:rPr lang="en-US" sz="1500" b="1" kern="1200"/>
            <a:t>.</a:t>
          </a:r>
          <a:endParaRPr lang="en-US" sz="1500" kern="1200"/>
        </a:p>
      </dsp:txBody>
      <dsp:txXfrm>
        <a:off x="52260" y="1411399"/>
        <a:ext cx="4602283" cy="966030"/>
      </dsp:txXfrm>
    </dsp:sp>
    <dsp:sp modelId="{24061179-8B7C-4CAC-8F39-D8CBA53C8032}">
      <dsp:nvSpPr>
        <dsp:cNvPr id="0" name=""/>
        <dsp:cNvSpPr/>
      </dsp:nvSpPr>
      <dsp:spPr>
        <a:xfrm>
          <a:off x="0" y="2472890"/>
          <a:ext cx="4706803" cy="107055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In  the next slide I have attached snippets of cleaned datasets of both ‘</a:t>
          </a:r>
          <a:r>
            <a:rPr lang="en-US" sz="1500" b="1" kern="1200"/>
            <a:t>Application_data</a:t>
          </a:r>
          <a:r>
            <a:rPr lang="en-US" sz="1500" kern="1200"/>
            <a:t>’  &amp; ’</a:t>
          </a:r>
          <a:r>
            <a:rPr lang="en-US" sz="1500" b="1" kern="1200"/>
            <a:t>Previous_data</a:t>
          </a:r>
          <a:r>
            <a:rPr lang="en-US" sz="1500" kern="1200"/>
            <a:t>’ .</a:t>
          </a:r>
        </a:p>
      </dsp:txBody>
      <dsp:txXfrm>
        <a:off x="52260" y="2525150"/>
        <a:ext cx="4602283" cy="9660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82921-DD49-4679-B1CE-CC9CEA42F090}">
      <dsp:nvSpPr>
        <dsp:cNvPr id="0" name=""/>
        <dsp:cNvSpPr/>
      </dsp:nvSpPr>
      <dsp:spPr>
        <a:xfrm>
          <a:off x="684914" y="43344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2A5847-CB0F-4759-BDAB-A882A4C5756E}">
      <dsp:nvSpPr>
        <dsp:cNvPr id="0" name=""/>
        <dsp:cNvSpPr/>
      </dsp:nvSpPr>
      <dsp:spPr>
        <a:xfrm>
          <a:off x="918914" y="66744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3FA482-4F42-4B0A-AEA1-61F4C271B0A3}">
      <dsp:nvSpPr>
        <dsp:cNvPr id="0" name=""/>
        <dsp:cNvSpPr/>
      </dsp:nvSpPr>
      <dsp:spPr>
        <a:xfrm>
          <a:off x="333914" y="1873442"/>
          <a:ext cx="1800000" cy="138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Then I calculated the correlation for target column with values 0 and all other numerical columns except target column and created a heatmap and boxplot for the same</a:t>
          </a:r>
        </a:p>
      </dsp:txBody>
      <dsp:txXfrm>
        <a:off x="333914" y="1873442"/>
        <a:ext cx="1800000" cy="1382519"/>
      </dsp:txXfrm>
    </dsp:sp>
    <dsp:sp modelId="{29C57BA2-38FD-4F81-89EC-4CDD3C5EBACB}">
      <dsp:nvSpPr>
        <dsp:cNvPr id="0" name=""/>
        <dsp:cNvSpPr/>
      </dsp:nvSpPr>
      <dsp:spPr>
        <a:xfrm>
          <a:off x="2799914" y="43344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4B6555-0D91-424F-92E6-59A146C94615}">
      <dsp:nvSpPr>
        <dsp:cNvPr id="0" name=""/>
        <dsp:cNvSpPr/>
      </dsp:nvSpPr>
      <dsp:spPr>
        <a:xfrm>
          <a:off x="3033914" y="66744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947F7-9B2F-48DE-96F7-38892EBA3791}">
      <dsp:nvSpPr>
        <dsp:cNvPr id="0" name=""/>
        <dsp:cNvSpPr/>
      </dsp:nvSpPr>
      <dsp:spPr>
        <a:xfrm>
          <a:off x="2448914" y="1873442"/>
          <a:ext cx="1800000" cy="138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 this same manner I had calculated the correlation for target column with values as 1 with all other numerical columns except Target column and created a box plot, heatmap for the same.</a:t>
          </a:r>
        </a:p>
      </dsp:txBody>
      <dsp:txXfrm>
        <a:off x="2448914" y="1873442"/>
        <a:ext cx="1800000" cy="1382519"/>
      </dsp:txXfrm>
    </dsp:sp>
    <dsp:sp modelId="{73BBF5DA-7B81-4287-9D21-9F8DE5F4E208}">
      <dsp:nvSpPr>
        <dsp:cNvPr id="0" name=""/>
        <dsp:cNvSpPr/>
      </dsp:nvSpPr>
      <dsp:spPr>
        <a:xfrm>
          <a:off x="4914914" y="43344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9E434A-009E-4AC5-8BE8-8CF522F5ACDC}">
      <dsp:nvSpPr>
        <dsp:cNvPr id="0" name=""/>
        <dsp:cNvSpPr/>
      </dsp:nvSpPr>
      <dsp:spPr>
        <a:xfrm>
          <a:off x="5148914" y="66744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35997C-60EE-4737-9C6F-D4B731B405BD}">
      <dsp:nvSpPr>
        <dsp:cNvPr id="0" name=""/>
        <dsp:cNvSpPr/>
      </dsp:nvSpPr>
      <dsp:spPr>
        <a:xfrm>
          <a:off x="4563914" y="1873442"/>
          <a:ext cx="1800000" cy="138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Then I also calculated the correlation between ‘AMT_INCOME_TOTAL’ and ‘AMT_CREDIT’.</a:t>
          </a:r>
        </a:p>
      </dsp:txBody>
      <dsp:txXfrm>
        <a:off x="4563914" y="1873442"/>
        <a:ext cx="1800000" cy="1382519"/>
      </dsp:txXfrm>
    </dsp:sp>
    <dsp:sp modelId="{6C6BEA64-86F7-463F-802E-839A0C31F42C}">
      <dsp:nvSpPr>
        <dsp:cNvPr id="0" name=""/>
        <dsp:cNvSpPr/>
      </dsp:nvSpPr>
      <dsp:spPr>
        <a:xfrm>
          <a:off x="7029914" y="43344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A3DF7D-3473-4E58-A5BD-B9DA26640D76}">
      <dsp:nvSpPr>
        <dsp:cNvPr id="0" name=""/>
        <dsp:cNvSpPr/>
      </dsp:nvSpPr>
      <dsp:spPr>
        <a:xfrm>
          <a:off x="7263914" y="66744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6B4F01-8150-4FDA-A785-A3FD5410F211}">
      <dsp:nvSpPr>
        <dsp:cNvPr id="0" name=""/>
        <dsp:cNvSpPr/>
      </dsp:nvSpPr>
      <dsp:spPr>
        <a:xfrm>
          <a:off x="6678914" y="1873442"/>
          <a:ext cx="1800000" cy="138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Then printed the value of correlation between these 2 columns .</a:t>
          </a:r>
        </a:p>
      </dsp:txBody>
      <dsp:txXfrm>
        <a:off x="6678914" y="1873442"/>
        <a:ext cx="1800000" cy="1382519"/>
      </dsp:txXfrm>
    </dsp:sp>
    <dsp:sp modelId="{E69577F2-674F-4254-A417-EEE7A5FA7582}">
      <dsp:nvSpPr>
        <dsp:cNvPr id="0" name=""/>
        <dsp:cNvSpPr/>
      </dsp:nvSpPr>
      <dsp:spPr>
        <a:xfrm>
          <a:off x="9144914" y="43344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C18929-B732-40C4-A11D-F784918D8A43}">
      <dsp:nvSpPr>
        <dsp:cNvPr id="0" name=""/>
        <dsp:cNvSpPr/>
      </dsp:nvSpPr>
      <dsp:spPr>
        <a:xfrm>
          <a:off x="9378914" y="66744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BE4234-E6CD-42AC-AAC1-BDC799904E5D}">
      <dsp:nvSpPr>
        <dsp:cNvPr id="0" name=""/>
        <dsp:cNvSpPr/>
      </dsp:nvSpPr>
      <dsp:spPr>
        <a:xfrm>
          <a:off x="8793914" y="1873442"/>
          <a:ext cx="1800000" cy="138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And then plotted a graph between these columns using scatter plot in matplotlib library.</a:t>
          </a:r>
        </a:p>
      </dsp:txBody>
      <dsp:txXfrm>
        <a:off x="8793914" y="1873442"/>
        <a:ext cx="1800000" cy="13825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E4FD0-F7D0-42DE-AF35-96BA5DFC17E7}">
      <dsp:nvSpPr>
        <dsp:cNvPr id="0" name=""/>
        <dsp:cNvSpPr/>
      </dsp:nvSpPr>
      <dsp:spPr>
        <a:xfrm>
          <a:off x="0" y="4592"/>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22193D-88A7-417E-9597-39D71DBD839F}">
      <dsp:nvSpPr>
        <dsp:cNvPr id="0" name=""/>
        <dsp:cNvSpPr/>
      </dsp:nvSpPr>
      <dsp:spPr>
        <a:xfrm>
          <a:off x="295926" y="224703"/>
          <a:ext cx="538048" cy="538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F1064E-C307-4E4B-8403-599A46435EE7}">
      <dsp:nvSpPr>
        <dsp:cNvPr id="0" name=""/>
        <dsp:cNvSpPr/>
      </dsp:nvSpPr>
      <dsp:spPr>
        <a:xfrm>
          <a:off x="1129902" y="4592"/>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711200">
            <a:lnSpc>
              <a:spcPct val="100000"/>
            </a:lnSpc>
            <a:spcBef>
              <a:spcPct val="0"/>
            </a:spcBef>
            <a:spcAft>
              <a:spcPct val="35000"/>
            </a:spcAft>
            <a:buNone/>
          </a:pPr>
          <a:r>
            <a:rPr lang="en-US" sz="1600" b="0" i="0" kern="1200" dirty="0"/>
            <a:t>The data is imbalanced, with a higher number of other cases than clients with payment difficulties.</a:t>
          </a:r>
          <a:endParaRPr lang="en-US" sz="1600" kern="1200" dirty="0"/>
        </a:p>
      </dsp:txBody>
      <dsp:txXfrm>
        <a:off x="1129902" y="4592"/>
        <a:ext cx="5171698" cy="978270"/>
      </dsp:txXfrm>
    </dsp:sp>
    <dsp:sp modelId="{4B1EF1FD-0855-4274-9995-19C551E1DE00}">
      <dsp:nvSpPr>
        <dsp:cNvPr id="0" name=""/>
        <dsp:cNvSpPr/>
      </dsp:nvSpPr>
      <dsp:spPr>
        <a:xfrm>
          <a:off x="0" y="1227431"/>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145086-AB2B-4E83-A575-7CF1595BBDC4}">
      <dsp:nvSpPr>
        <dsp:cNvPr id="0" name=""/>
        <dsp:cNvSpPr/>
      </dsp:nvSpPr>
      <dsp:spPr>
        <a:xfrm>
          <a:off x="295926" y="1447541"/>
          <a:ext cx="538048" cy="538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81B6AA-A643-4996-A56E-971F21843D63}">
      <dsp:nvSpPr>
        <dsp:cNvPr id="0" name=""/>
        <dsp:cNvSpPr/>
      </dsp:nvSpPr>
      <dsp:spPr>
        <a:xfrm>
          <a:off x="1129902" y="1227431"/>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711200">
            <a:lnSpc>
              <a:spcPct val="100000"/>
            </a:lnSpc>
            <a:spcBef>
              <a:spcPct val="0"/>
            </a:spcBef>
            <a:spcAft>
              <a:spcPct val="35000"/>
            </a:spcAft>
            <a:buNone/>
          </a:pPr>
          <a:r>
            <a:rPr lang="en-US" sz="1600" kern="1200" dirty="0"/>
            <a:t>Data imbalance for some columns can be greater than 1 and that is totally fine (ps: only some columns not all)</a:t>
          </a:r>
        </a:p>
      </dsp:txBody>
      <dsp:txXfrm>
        <a:off x="1129902" y="1227431"/>
        <a:ext cx="5171698" cy="978270"/>
      </dsp:txXfrm>
    </dsp:sp>
    <dsp:sp modelId="{CFC744FC-6811-41A6-BA59-A3706BCAFB6E}">
      <dsp:nvSpPr>
        <dsp:cNvPr id="0" name=""/>
        <dsp:cNvSpPr/>
      </dsp:nvSpPr>
      <dsp:spPr>
        <a:xfrm>
          <a:off x="0" y="2450269"/>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B40610-81D1-42D5-87C7-2254991B8782}">
      <dsp:nvSpPr>
        <dsp:cNvPr id="0" name=""/>
        <dsp:cNvSpPr/>
      </dsp:nvSpPr>
      <dsp:spPr>
        <a:xfrm>
          <a:off x="295926" y="2670380"/>
          <a:ext cx="538048" cy="538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F219D-B573-49AA-B907-6C19FE32F302}">
      <dsp:nvSpPr>
        <dsp:cNvPr id="0" name=""/>
        <dsp:cNvSpPr/>
      </dsp:nvSpPr>
      <dsp:spPr>
        <a:xfrm>
          <a:off x="1129902" y="2450269"/>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711200">
            <a:lnSpc>
              <a:spcPct val="100000"/>
            </a:lnSpc>
            <a:spcBef>
              <a:spcPct val="0"/>
            </a:spcBef>
            <a:spcAft>
              <a:spcPct val="35000"/>
            </a:spcAft>
            <a:buNone/>
          </a:pPr>
          <a:r>
            <a:rPr lang="en-US" sz="1600" b="0" i="0" kern="1200" dirty="0"/>
            <a:t>Outliers exist in some numerical columns, and they might need to be treated carefully during the analysis.</a:t>
          </a:r>
          <a:endParaRPr lang="en-US" sz="1600" kern="1200" dirty="0"/>
        </a:p>
      </dsp:txBody>
      <dsp:txXfrm>
        <a:off x="1129902" y="2450269"/>
        <a:ext cx="5171698" cy="978270"/>
      </dsp:txXfrm>
    </dsp:sp>
    <dsp:sp modelId="{97605E6A-A8A8-4C0F-8ED6-7F1F68D74E9E}">
      <dsp:nvSpPr>
        <dsp:cNvPr id="0" name=""/>
        <dsp:cNvSpPr/>
      </dsp:nvSpPr>
      <dsp:spPr>
        <a:xfrm>
          <a:off x="0" y="3673107"/>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4D4358-9E29-469A-88D7-BBEDC1110568}">
      <dsp:nvSpPr>
        <dsp:cNvPr id="0" name=""/>
        <dsp:cNvSpPr/>
      </dsp:nvSpPr>
      <dsp:spPr>
        <a:xfrm>
          <a:off x="295926" y="3893218"/>
          <a:ext cx="538048" cy="5380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0A09CA-2517-422A-923C-15287AB2CBC1}">
      <dsp:nvSpPr>
        <dsp:cNvPr id="0" name=""/>
        <dsp:cNvSpPr/>
      </dsp:nvSpPr>
      <dsp:spPr>
        <a:xfrm>
          <a:off x="1129902" y="3673107"/>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711200">
            <a:lnSpc>
              <a:spcPct val="100000"/>
            </a:lnSpc>
            <a:spcBef>
              <a:spcPct val="0"/>
            </a:spcBef>
            <a:spcAft>
              <a:spcPct val="35000"/>
            </a:spcAft>
            <a:buNone/>
          </a:pPr>
          <a:r>
            <a:rPr lang="en-US" sz="1600" b="0" i="0" kern="1200" dirty="0"/>
            <a:t>Segmented univariate analysis can help identify variables that differ significantly between clients with payment difficulties and other cases.</a:t>
          </a:r>
          <a:endParaRPr lang="en-US" sz="1600" kern="1200" dirty="0"/>
        </a:p>
      </dsp:txBody>
      <dsp:txXfrm>
        <a:off x="1129902" y="3673107"/>
        <a:ext cx="5171698" cy="978270"/>
      </dsp:txXfrm>
    </dsp:sp>
    <dsp:sp modelId="{FFBA32B4-194B-4AE0-B763-95C8B685BCB5}">
      <dsp:nvSpPr>
        <dsp:cNvPr id="0" name=""/>
        <dsp:cNvSpPr/>
      </dsp:nvSpPr>
      <dsp:spPr>
        <a:xfrm>
          <a:off x="0" y="4895945"/>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34D3C1-BB6F-4891-833E-3C4B71168B43}">
      <dsp:nvSpPr>
        <dsp:cNvPr id="0" name=""/>
        <dsp:cNvSpPr/>
      </dsp:nvSpPr>
      <dsp:spPr>
        <a:xfrm>
          <a:off x="295926" y="5116056"/>
          <a:ext cx="538048" cy="5380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CA5504-BA94-49CE-926D-61970267C088}">
      <dsp:nvSpPr>
        <dsp:cNvPr id="0" name=""/>
        <dsp:cNvSpPr/>
      </dsp:nvSpPr>
      <dsp:spPr>
        <a:xfrm>
          <a:off x="1129902" y="4895945"/>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711200">
            <a:lnSpc>
              <a:spcPct val="100000"/>
            </a:lnSpc>
            <a:spcBef>
              <a:spcPct val="0"/>
            </a:spcBef>
            <a:spcAft>
              <a:spcPct val="35000"/>
            </a:spcAft>
            <a:buNone/>
          </a:pPr>
          <a:r>
            <a:rPr lang="en-US" sz="1600" b="0" i="0" kern="1200" dirty="0"/>
            <a:t>Top correlations with the 'TARGET' variable can provide valuable insights into important features for differentiation.</a:t>
          </a:r>
          <a:endParaRPr lang="en-US" sz="1600" kern="1200" dirty="0"/>
        </a:p>
      </dsp:txBody>
      <dsp:txXfrm>
        <a:off x="1129902" y="4895945"/>
        <a:ext cx="5171698" cy="9782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D368-989C-509A-E8AC-01959C270C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D4EA02-3D41-27A3-72BC-1C0596209A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D7EFE1-AFE0-A3F3-8BD8-BAB898BF5EF6}"/>
              </a:ext>
            </a:extLst>
          </p:cNvPr>
          <p:cNvSpPr>
            <a:spLocks noGrp="1"/>
          </p:cNvSpPr>
          <p:nvPr>
            <p:ph type="dt" sz="half" idx="10"/>
          </p:nvPr>
        </p:nvSpPr>
        <p:spPr/>
        <p:txBody>
          <a:bodyPr/>
          <a:lstStyle/>
          <a:p>
            <a:fld id="{A105D2A2-33D8-491E-8B86-07BBFC95306F}" type="datetimeFigureOut">
              <a:rPr lang="en-US" smtClean="0"/>
              <a:t>7/7/2023</a:t>
            </a:fld>
            <a:endParaRPr lang="en-US" dirty="0"/>
          </a:p>
        </p:txBody>
      </p:sp>
      <p:sp>
        <p:nvSpPr>
          <p:cNvPr id="5" name="Footer Placeholder 4">
            <a:extLst>
              <a:ext uri="{FF2B5EF4-FFF2-40B4-BE49-F238E27FC236}">
                <a16:creationId xmlns:a16="http://schemas.microsoft.com/office/drawing/2014/main" id="{DBE15918-2855-17C4-297E-0644DB17BA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62DDCA-3A14-02AC-BD6F-D812385C5C3D}"/>
              </a:ext>
            </a:extLst>
          </p:cNvPr>
          <p:cNvSpPr>
            <a:spLocks noGrp="1"/>
          </p:cNvSpPr>
          <p:nvPr>
            <p:ph type="sldNum" sz="quarter" idx="12"/>
          </p:nvPr>
        </p:nvSpPr>
        <p:spPr/>
        <p:txBody>
          <a:bodyPr/>
          <a:lstStyle/>
          <a:p>
            <a:fld id="{1BC8F1B9-8BCA-4BAD-A533-94A3322D29BF}" type="slidenum">
              <a:rPr lang="en-US" smtClean="0"/>
              <a:t>‹#›</a:t>
            </a:fld>
            <a:endParaRPr lang="en-US" dirty="0"/>
          </a:p>
        </p:txBody>
      </p:sp>
    </p:spTree>
    <p:extLst>
      <p:ext uri="{BB962C8B-B14F-4D97-AF65-F5344CB8AC3E}">
        <p14:creationId xmlns:p14="http://schemas.microsoft.com/office/powerpoint/2010/main" val="1187936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42321-44C4-1129-4B18-BDA617E555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588EAB-4EE5-C87E-72E8-96918BB45E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4F3EC1-C177-F1B2-2665-BCD283D9039E}"/>
              </a:ext>
            </a:extLst>
          </p:cNvPr>
          <p:cNvSpPr>
            <a:spLocks noGrp="1"/>
          </p:cNvSpPr>
          <p:nvPr>
            <p:ph type="dt" sz="half" idx="10"/>
          </p:nvPr>
        </p:nvSpPr>
        <p:spPr/>
        <p:txBody>
          <a:bodyPr/>
          <a:lstStyle/>
          <a:p>
            <a:fld id="{A105D2A2-33D8-491E-8B86-07BBFC95306F}" type="datetimeFigureOut">
              <a:rPr lang="en-US" smtClean="0"/>
              <a:t>7/7/2023</a:t>
            </a:fld>
            <a:endParaRPr lang="en-US" dirty="0"/>
          </a:p>
        </p:txBody>
      </p:sp>
      <p:sp>
        <p:nvSpPr>
          <p:cNvPr id="5" name="Footer Placeholder 4">
            <a:extLst>
              <a:ext uri="{FF2B5EF4-FFF2-40B4-BE49-F238E27FC236}">
                <a16:creationId xmlns:a16="http://schemas.microsoft.com/office/drawing/2014/main" id="{BF257297-3E71-DBD8-666D-023DE053D8F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C367EC-7749-3FE7-1E16-1431621F275D}"/>
              </a:ext>
            </a:extLst>
          </p:cNvPr>
          <p:cNvSpPr>
            <a:spLocks noGrp="1"/>
          </p:cNvSpPr>
          <p:nvPr>
            <p:ph type="sldNum" sz="quarter" idx="12"/>
          </p:nvPr>
        </p:nvSpPr>
        <p:spPr/>
        <p:txBody>
          <a:bodyPr/>
          <a:lstStyle/>
          <a:p>
            <a:fld id="{1BC8F1B9-8BCA-4BAD-A533-94A3322D29BF}" type="slidenum">
              <a:rPr lang="en-US" smtClean="0"/>
              <a:t>‹#›</a:t>
            </a:fld>
            <a:endParaRPr lang="en-US" dirty="0"/>
          </a:p>
        </p:txBody>
      </p:sp>
    </p:spTree>
    <p:extLst>
      <p:ext uri="{BB962C8B-B14F-4D97-AF65-F5344CB8AC3E}">
        <p14:creationId xmlns:p14="http://schemas.microsoft.com/office/powerpoint/2010/main" val="3638894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6429D8-50AC-2901-A972-21CD5816A3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D305C7-F293-B09E-6178-01616AD745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9E3AD-C101-39AE-32AA-C72DB4C3F4F3}"/>
              </a:ext>
            </a:extLst>
          </p:cNvPr>
          <p:cNvSpPr>
            <a:spLocks noGrp="1"/>
          </p:cNvSpPr>
          <p:nvPr>
            <p:ph type="dt" sz="half" idx="10"/>
          </p:nvPr>
        </p:nvSpPr>
        <p:spPr/>
        <p:txBody>
          <a:bodyPr/>
          <a:lstStyle/>
          <a:p>
            <a:fld id="{A105D2A2-33D8-491E-8B86-07BBFC95306F}" type="datetimeFigureOut">
              <a:rPr lang="en-US" smtClean="0"/>
              <a:t>7/7/2023</a:t>
            </a:fld>
            <a:endParaRPr lang="en-US" dirty="0"/>
          </a:p>
        </p:txBody>
      </p:sp>
      <p:sp>
        <p:nvSpPr>
          <p:cNvPr id="5" name="Footer Placeholder 4">
            <a:extLst>
              <a:ext uri="{FF2B5EF4-FFF2-40B4-BE49-F238E27FC236}">
                <a16:creationId xmlns:a16="http://schemas.microsoft.com/office/drawing/2014/main" id="{A32339B3-AD9E-4FF9-6E14-F0132BA7FEB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B0CCE70-884C-E254-3C9A-95FC08A0D288}"/>
              </a:ext>
            </a:extLst>
          </p:cNvPr>
          <p:cNvSpPr>
            <a:spLocks noGrp="1"/>
          </p:cNvSpPr>
          <p:nvPr>
            <p:ph type="sldNum" sz="quarter" idx="12"/>
          </p:nvPr>
        </p:nvSpPr>
        <p:spPr/>
        <p:txBody>
          <a:bodyPr/>
          <a:lstStyle/>
          <a:p>
            <a:fld id="{1BC8F1B9-8BCA-4BAD-A533-94A3322D29BF}" type="slidenum">
              <a:rPr lang="en-US" smtClean="0"/>
              <a:t>‹#›</a:t>
            </a:fld>
            <a:endParaRPr lang="en-US" dirty="0"/>
          </a:p>
        </p:txBody>
      </p:sp>
    </p:spTree>
    <p:extLst>
      <p:ext uri="{BB962C8B-B14F-4D97-AF65-F5344CB8AC3E}">
        <p14:creationId xmlns:p14="http://schemas.microsoft.com/office/powerpoint/2010/main" val="1146430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4E201-C256-014B-EDA6-B8AABF6401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3BFF2F-D6DF-2307-D047-2133CB082C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B4947B-630A-0479-9C2F-A7BE7BE04CA4}"/>
              </a:ext>
            </a:extLst>
          </p:cNvPr>
          <p:cNvSpPr>
            <a:spLocks noGrp="1"/>
          </p:cNvSpPr>
          <p:nvPr>
            <p:ph type="dt" sz="half" idx="10"/>
          </p:nvPr>
        </p:nvSpPr>
        <p:spPr/>
        <p:txBody>
          <a:bodyPr/>
          <a:lstStyle/>
          <a:p>
            <a:fld id="{A105D2A2-33D8-491E-8B86-07BBFC95306F}" type="datetimeFigureOut">
              <a:rPr lang="en-US" smtClean="0"/>
              <a:t>7/7/2023</a:t>
            </a:fld>
            <a:endParaRPr lang="en-US" dirty="0"/>
          </a:p>
        </p:txBody>
      </p:sp>
      <p:sp>
        <p:nvSpPr>
          <p:cNvPr id="5" name="Footer Placeholder 4">
            <a:extLst>
              <a:ext uri="{FF2B5EF4-FFF2-40B4-BE49-F238E27FC236}">
                <a16:creationId xmlns:a16="http://schemas.microsoft.com/office/drawing/2014/main" id="{B1AAFAF3-2492-7DCC-EDED-A0FE86A6BDA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D42FA2-51C6-E4F5-3001-B4E373416497}"/>
              </a:ext>
            </a:extLst>
          </p:cNvPr>
          <p:cNvSpPr>
            <a:spLocks noGrp="1"/>
          </p:cNvSpPr>
          <p:nvPr>
            <p:ph type="sldNum" sz="quarter" idx="12"/>
          </p:nvPr>
        </p:nvSpPr>
        <p:spPr/>
        <p:txBody>
          <a:bodyPr/>
          <a:lstStyle/>
          <a:p>
            <a:fld id="{1BC8F1B9-8BCA-4BAD-A533-94A3322D29BF}" type="slidenum">
              <a:rPr lang="en-US" smtClean="0"/>
              <a:t>‹#›</a:t>
            </a:fld>
            <a:endParaRPr lang="en-US" dirty="0"/>
          </a:p>
        </p:txBody>
      </p:sp>
    </p:spTree>
    <p:extLst>
      <p:ext uri="{BB962C8B-B14F-4D97-AF65-F5344CB8AC3E}">
        <p14:creationId xmlns:p14="http://schemas.microsoft.com/office/powerpoint/2010/main" val="1054971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58D9A-5250-7413-F340-4E8AE4978E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3A7799-E359-3945-CFB9-5D302C7C59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57EBCF-BF98-F069-776E-B17DC0FD9E64}"/>
              </a:ext>
            </a:extLst>
          </p:cNvPr>
          <p:cNvSpPr>
            <a:spLocks noGrp="1"/>
          </p:cNvSpPr>
          <p:nvPr>
            <p:ph type="dt" sz="half" idx="10"/>
          </p:nvPr>
        </p:nvSpPr>
        <p:spPr/>
        <p:txBody>
          <a:bodyPr/>
          <a:lstStyle/>
          <a:p>
            <a:fld id="{A105D2A2-33D8-491E-8B86-07BBFC95306F}" type="datetimeFigureOut">
              <a:rPr lang="en-US" smtClean="0"/>
              <a:t>7/7/2023</a:t>
            </a:fld>
            <a:endParaRPr lang="en-US" dirty="0"/>
          </a:p>
        </p:txBody>
      </p:sp>
      <p:sp>
        <p:nvSpPr>
          <p:cNvPr id="5" name="Footer Placeholder 4">
            <a:extLst>
              <a:ext uri="{FF2B5EF4-FFF2-40B4-BE49-F238E27FC236}">
                <a16:creationId xmlns:a16="http://schemas.microsoft.com/office/drawing/2014/main" id="{E673B75C-B927-3CEF-FD1B-B8010ACDC1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DCB0C35-7134-7D14-8BCB-A6825BA6378D}"/>
              </a:ext>
            </a:extLst>
          </p:cNvPr>
          <p:cNvSpPr>
            <a:spLocks noGrp="1"/>
          </p:cNvSpPr>
          <p:nvPr>
            <p:ph type="sldNum" sz="quarter" idx="12"/>
          </p:nvPr>
        </p:nvSpPr>
        <p:spPr/>
        <p:txBody>
          <a:bodyPr/>
          <a:lstStyle/>
          <a:p>
            <a:fld id="{1BC8F1B9-8BCA-4BAD-A533-94A3322D29BF}" type="slidenum">
              <a:rPr lang="en-US" smtClean="0"/>
              <a:t>‹#›</a:t>
            </a:fld>
            <a:endParaRPr lang="en-US" dirty="0"/>
          </a:p>
        </p:txBody>
      </p:sp>
    </p:spTree>
    <p:extLst>
      <p:ext uri="{BB962C8B-B14F-4D97-AF65-F5344CB8AC3E}">
        <p14:creationId xmlns:p14="http://schemas.microsoft.com/office/powerpoint/2010/main" val="3976428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7654-7440-CE7F-D86A-9E174F46C6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A9F44B-A0D1-B00E-7519-88401F4DF2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B55475-68C2-052F-0943-08BE01FD41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38652D-00F2-B8D1-C7A5-70B9850D2C71}"/>
              </a:ext>
            </a:extLst>
          </p:cNvPr>
          <p:cNvSpPr>
            <a:spLocks noGrp="1"/>
          </p:cNvSpPr>
          <p:nvPr>
            <p:ph type="dt" sz="half" idx="10"/>
          </p:nvPr>
        </p:nvSpPr>
        <p:spPr/>
        <p:txBody>
          <a:bodyPr/>
          <a:lstStyle/>
          <a:p>
            <a:fld id="{A105D2A2-33D8-491E-8B86-07BBFC95306F}" type="datetimeFigureOut">
              <a:rPr lang="en-US" smtClean="0"/>
              <a:t>7/7/2023</a:t>
            </a:fld>
            <a:endParaRPr lang="en-US" dirty="0"/>
          </a:p>
        </p:txBody>
      </p:sp>
      <p:sp>
        <p:nvSpPr>
          <p:cNvPr id="6" name="Footer Placeholder 5">
            <a:extLst>
              <a:ext uri="{FF2B5EF4-FFF2-40B4-BE49-F238E27FC236}">
                <a16:creationId xmlns:a16="http://schemas.microsoft.com/office/drawing/2014/main" id="{3A7ED137-E8A1-5245-1ECF-1230E8EAA3A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BFCA787-10BA-2B5B-C1C2-B0572FC6A81C}"/>
              </a:ext>
            </a:extLst>
          </p:cNvPr>
          <p:cNvSpPr>
            <a:spLocks noGrp="1"/>
          </p:cNvSpPr>
          <p:nvPr>
            <p:ph type="sldNum" sz="quarter" idx="12"/>
          </p:nvPr>
        </p:nvSpPr>
        <p:spPr/>
        <p:txBody>
          <a:bodyPr/>
          <a:lstStyle/>
          <a:p>
            <a:fld id="{1BC8F1B9-8BCA-4BAD-A533-94A3322D29BF}" type="slidenum">
              <a:rPr lang="en-US" smtClean="0"/>
              <a:t>‹#›</a:t>
            </a:fld>
            <a:endParaRPr lang="en-US" dirty="0"/>
          </a:p>
        </p:txBody>
      </p:sp>
    </p:spTree>
    <p:extLst>
      <p:ext uri="{BB962C8B-B14F-4D97-AF65-F5344CB8AC3E}">
        <p14:creationId xmlns:p14="http://schemas.microsoft.com/office/powerpoint/2010/main" val="235663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7E194-B70B-9FEE-4E89-2CCBBB4FCC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C6D582-A7D3-279F-CDE9-27BCF53465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D57C89-F72C-D733-0180-0C7DDC875B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A9DD39-E442-1B2D-82BB-17C1495125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A262C6-8272-9267-87C0-6021AA8203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E1F175-9BEA-2C38-F9D8-F58C9893F6AA}"/>
              </a:ext>
            </a:extLst>
          </p:cNvPr>
          <p:cNvSpPr>
            <a:spLocks noGrp="1"/>
          </p:cNvSpPr>
          <p:nvPr>
            <p:ph type="dt" sz="half" idx="10"/>
          </p:nvPr>
        </p:nvSpPr>
        <p:spPr/>
        <p:txBody>
          <a:bodyPr/>
          <a:lstStyle/>
          <a:p>
            <a:fld id="{A105D2A2-33D8-491E-8B86-07BBFC95306F}" type="datetimeFigureOut">
              <a:rPr lang="en-US" smtClean="0"/>
              <a:t>7/7/2023</a:t>
            </a:fld>
            <a:endParaRPr lang="en-US" dirty="0"/>
          </a:p>
        </p:txBody>
      </p:sp>
      <p:sp>
        <p:nvSpPr>
          <p:cNvPr id="8" name="Footer Placeholder 7">
            <a:extLst>
              <a:ext uri="{FF2B5EF4-FFF2-40B4-BE49-F238E27FC236}">
                <a16:creationId xmlns:a16="http://schemas.microsoft.com/office/drawing/2014/main" id="{6FA9860D-7FD6-0892-1638-A399C2BD23D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777AA55-ACF5-48C6-1160-EF9EF0B3474F}"/>
              </a:ext>
            </a:extLst>
          </p:cNvPr>
          <p:cNvSpPr>
            <a:spLocks noGrp="1"/>
          </p:cNvSpPr>
          <p:nvPr>
            <p:ph type="sldNum" sz="quarter" idx="12"/>
          </p:nvPr>
        </p:nvSpPr>
        <p:spPr/>
        <p:txBody>
          <a:bodyPr/>
          <a:lstStyle/>
          <a:p>
            <a:fld id="{1BC8F1B9-8BCA-4BAD-A533-94A3322D29BF}" type="slidenum">
              <a:rPr lang="en-US" smtClean="0"/>
              <a:t>‹#›</a:t>
            </a:fld>
            <a:endParaRPr lang="en-US" dirty="0"/>
          </a:p>
        </p:txBody>
      </p:sp>
    </p:spTree>
    <p:extLst>
      <p:ext uri="{BB962C8B-B14F-4D97-AF65-F5344CB8AC3E}">
        <p14:creationId xmlns:p14="http://schemas.microsoft.com/office/powerpoint/2010/main" val="3281147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637A7-1854-F6C9-5E41-D1A59C4759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A5E7EC-A22E-4D4D-B1DD-973D21311FCA}"/>
              </a:ext>
            </a:extLst>
          </p:cNvPr>
          <p:cNvSpPr>
            <a:spLocks noGrp="1"/>
          </p:cNvSpPr>
          <p:nvPr>
            <p:ph type="dt" sz="half" idx="10"/>
          </p:nvPr>
        </p:nvSpPr>
        <p:spPr/>
        <p:txBody>
          <a:bodyPr/>
          <a:lstStyle/>
          <a:p>
            <a:fld id="{A105D2A2-33D8-491E-8B86-07BBFC95306F}" type="datetimeFigureOut">
              <a:rPr lang="en-US" smtClean="0"/>
              <a:t>7/7/2023</a:t>
            </a:fld>
            <a:endParaRPr lang="en-US" dirty="0"/>
          </a:p>
        </p:txBody>
      </p:sp>
      <p:sp>
        <p:nvSpPr>
          <p:cNvPr id="4" name="Footer Placeholder 3">
            <a:extLst>
              <a:ext uri="{FF2B5EF4-FFF2-40B4-BE49-F238E27FC236}">
                <a16:creationId xmlns:a16="http://schemas.microsoft.com/office/drawing/2014/main" id="{C066BBE3-41AD-08F1-7D52-58E815009BE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66311DB-0854-2863-AB16-78864BE9B145}"/>
              </a:ext>
            </a:extLst>
          </p:cNvPr>
          <p:cNvSpPr>
            <a:spLocks noGrp="1"/>
          </p:cNvSpPr>
          <p:nvPr>
            <p:ph type="sldNum" sz="quarter" idx="12"/>
          </p:nvPr>
        </p:nvSpPr>
        <p:spPr/>
        <p:txBody>
          <a:bodyPr/>
          <a:lstStyle/>
          <a:p>
            <a:fld id="{1BC8F1B9-8BCA-4BAD-A533-94A3322D29BF}" type="slidenum">
              <a:rPr lang="en-US" smtClean="0"/>
              <a:t>‹#›</a:t>
            </a:fld>
            <a:endParaRPr lang="en-US" dirty="0"/>
          </a:p>
        </p:txBody>
      </p:sp>
    </p:spTree>
    <p:extLst>
      <p:ext uri="{BB962C8B-B14F-4D97-AF65-F5344CB8AC3E}">
        <p14:creationId xmlns:p14="http://schemas.microsoft.com/office/powerpoint/2010/main" val="2761488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EC8471-B4F2-5F13-408F-81E08F2E0691}"/>
              </a:ext>
            </a:extLst>
          </p:cNvPr>
          <p:cNvSpPr>
            <a:spLocks noGrp="1"/>
          </p:cNvSpPr>
          <p:nvPr>
            <p:ph type="dt" sz="half" idx="10"/>
          </p:nvPr>
        </p:nvSpPr>
        <p:spPr/>
        <p:txBody>
          <a:bodyPr/>
          <a:lstStyle/>
          <a:p>
            <a:fld id="{A105D2A2-33D8-491E-8B86-07BBFC95306F}" type="datetimeFigureOut">
              <a:rPr lang="en-US" smtClean="0"/>
              <a:t>7/7/2023</a:t>
            </a:fld>
            <a:endParaRPr lang="en-US" dirty="0"/>
          </a:p>
        </p:txBody>
      </p:sp>
      <p:sp>
        <p:nvSpPr>
          <p:cNvPr id="3" name="Footer Placeholder 2">
            <a:extLst>
              <a:ext uri="{FF2B5EF4-FFF2-40B4-BE49-F238E27FC236}">
                <a16:creationId xmlns:a16="http://schemas.microsoft.com/office/drawing/2014/main" id="{9D6C4BB0-0079-B7C0-D26F-B0374C1DC1D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EE7D548-FD14-E078-C23D-A2525DE7F5BD}"/>
              </a:ext>
            </a:extLst>
          </p:cNvPr>
          <p:cNvSpPr>
            <a:spLocks noGrp="1"/>
          </p:cNvSpPr>
          <p:nvPr>
            <p:ph type="sldNum" sz="quarter" idx="12"/>
          </p:nvPr>
        </p:nvSpPr>
        <p:spPr/>
        <p:txBody>
          <a:bodyPr/>
          <a:lstStyle/>
          <a:p>
            <a:fld id="{1BC8F1B9-8BCA-4BAD-A533-94A3322D29BF}" type="slidenum">
              <a:rPr lang="en-US" smtClean="0"/>
              <a:t>‹#›</a:t>
            </a:fld>
            <a:endParaRPr lang="en-US" dirty="0"/>
          </a:p>
        </p:txBody>
      </p:sp>
    </p:spTree>
    <p:extLst>
      <p:ext uri="{BB962C8B-B14F-4D97-AF65-F5344CB8AC3E}">
        <p14:creationId xmlns:p14="http://schemas.microsoft.com/office/powerpoint/2010/main" val="817862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2277A-04E7-36BC-01B6-99585EB530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03C1F7-9964-FB33-BDE6-FE5AA90CE7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0D9717-19BC-33C6-1A22-0093FED369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2A0C4-BAF4-FBE9-3A12-97B837D44B61}"/>
              </a:ext>
            </a:extLst>
          </p:cNvPr>
          <p:cNvSpPr>
            <a:spLocks noGrp="1"/>
          </p:cNvSpPr>
          <p:nvPr>
            <p:ph type="dt" sz="half" idx="10"/>
          </p:nvPr>
        </p:nvSpPr>
        <p:spPr/>
        <p:txBody>
          <a:bodyPr/>
          <a:lstStyle/>
          <a:p>
            <a:fld id="{A105D2A2-33D8-491E-8B86-07BBFC95306F}" type="datetimeFigureOut">
              <a:rPr lang="en-US" smtClean="0"/>
              <a:t>7/7/2023</a:t>
            </a:fld>
            <a:endParaRPr lang="en-US" dirty="0"/>
          </a:p>
        </p:txBody>
      </p:sp>
      <p:sp>
        <p:nvSpPr>
          <p:cNvPr id="6" name="Footer Placeholder 5">
            <a:extLst>
              <a:ext uri="{FF2B5EF4-FFF2-40B4-BE49-F238E27FC236}">
                <a16:creationId xmlns:a16="http://schemas.microsoft.com/office/drawing/2014/main" id="{3A6E341C-603C-3343-8CF1-B0359F1678F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C3C144D-8852-3C5E-96C4-D2867B3BDB7C}"/>
              </a:ext>
            </a:extLst>
          </p:cNvPr>
          <p:cNvSpPr>
            <a:spLocks noGrp="1"/>
          </p:cNvSpPr>
          <p:nvPr>
            <p:ph type="sldNum" sz="quarter" idx="12"/>
          </p:nvPr>
        </p:nvSpPr>
        <p:spPr/>
        <p:txBody>
          <a:bodyPr/>
          <a:lstStyle/>
          <a:p>
            <a:fld id="{1BC8F1B9-8BCA-4BAD-A533-94A3322D29BF}" type="slidenum">
              <a:rPr lang="en-US" smtClean="0"/>
              <a:t>‹#›</a:t>
            </a:fld>
            <a:endParaRPr lang="en-US" dirty="0"/>
          </a:p>
        </p:txBody>
      </p:sp>
    </p:spTree>
    <p:extLst>
      <p:ext uri="{BB962C8B-B14F-4D97-AF65-F5344CB8AC3E}">
        <p14:creationId xmlns:p14="http://schemas.microsoft.com/office/powerpoint/2010/main" val="2137555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7512E-1928-215C-F72E-CB10683341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1C6B7B-B87D-55B8-0F07-10F8500792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7F9CC14-89AC-8643-2752-CD3A23CB4E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7EB9EF-B4FD-5763-E270-438FA3050BB3}"/>
              </a:ext>
            </a:extLst>
          </p:cNvPr>
          <p:cNvSpPr>
            <a:spLocks noGrp="1"/>
          </p:cNvSpPr>
          <p:nvPr>
            <p:ph type="dt" sz="half" idx="10"/>
          </p:nvPr>
        </p:nvSpPr>
        <p:spPr/>
        <p:txBody>
          <a:bodyPr/>
          <a:lstStyle/>
          <a:p>
            <a:fld id="{A105D2A2-33D8-491E-8B86-07BBFC95306F}" type="datetimeFigureOut">
              <a:rPr lang="en-US" smtClean="0"/>
              <a:t>7/7/2023</a:t>
            </a:fld>
            <a:endParaRPr lang="en-US" dirty="0"/>
          </a:p>
        </p:txBody>
      </p:sp>
      <p:sp>
        <p:nvSpPr>
          <p:cNvPr id="6" name="Footer Placeholder 5">
            <a:extLst>
              <a:ext uri="{FF2B5EF4-FFF2-40B4-BE49-F238E27FC236}">
                <a16:creationId xmlns:a16="http://schemas.microsoft.com/office/drawing/2014/main" id="{A960554B-1BE2-9C63-5BD9-FC4D4B41189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B001EC-50EA-56A0-C822-D3AEE8BCFB8E}"/>
              </a:ext>
            </a:extLst>
          </p:cNvPr>
          <p:cNvSpPr>
            <a:spLocks noGrp="1"/>
          </p:cNvSpPr>
          <p:nvPr>
            <p:ph type="sldNum" sz="quarter" idx="12"/>
          </p:nvPr>
        </p:nvSpPr>
        <p:spPr/>
        <p:txBody>
          <a:bodyPr/>
          <a:lstStyle/>
          <a:p>
            <a:fld id="{1BC8F1B9-8BCA-4BAD-A533-94A3322D29BF}" type="slidenum">
              <a:rPr lang="en-US" smtClean="0"/>
              <a:t>‹#›</a:t>
            </a:fld>
            <a:endParaRPr lang="en-US" dirty="0"/>
          </a:p>
        </p:txBody>
      </p:sp>
    </p:spTree>
    <p:extLst>
      <p:ext uri="{BB962C8B-B14F-4D97-AF65-F5344CB8AC3E}">
        <p14:creationId xmlns:p14="http://schemas.microsoft.com/office/powerpoint/2010/main" val="3806903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918FC0-2688-9531-55EA-0879F56225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4B9062-C4B4-4C13-5D00-148BE9EAD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743564-AE0C-E159-F439-1C528E18EE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05D2A2-33D8-491E-8B86-07BBFC95306F}" type="datetimeFigureOut">
              <a:rPr lang="en-US" smtClean="0"/>
              <a:t>7/7/2023</a:t>
            </a:fld>
            <a:endParaRPr lang="en-US" dirty="0"/>
          </a:p>
        </p:txBody>
      </p:sp>
      <p:sp>
        <p:nvSpPr>
          <p:cNvPr id="5" name="Footer Placeholder 4">
            <a:extLst>
              <a:ext uri="{FF2B5EF4-FFF2-40B4-BE49-F238E27FC236}">
                <a16:creationId xmlns:a16="http://schemas.microsoft.com/office/drawing/2014/main" id="{40653701-11A9-43E5-18EA-8F300488BC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AB91797-5807-EDCB-3E96-3A6ED1089B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C8F1B9-8BCA-4BAD-A533-94A3322D29BF}" type="slidenum">
              <a:rPr lang="en-US" smtClean="0"/>
              <a:t>‹#›</a:t>
            </a:fld>
            <a:endParaRPr lang="en-US" dirty="0"/>
          </a:p>
        </p:txBody>
      </p:sp>
    </p:spTree>
    <p:extLst>
      <p:ext uri="{BB962C8B-B14F-4D97-AF65-F5344CB8AC3E}">
        <p14:creationId xmlns:p14="http://schemas.microsoft.com/office/powerpoint/2010/main" val="16136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2" Type="http://schemas.openxmlformats.org/officeDocument/2006/relationships/hyperlink" Target="https://drive.google.com/file/d/1ak4o8WYtpgBzATKPXSu_3aV0LZrofh1C/view?usp=sharing"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32">
            <a:extLst>
              <a:ext uri="{FF2B5EF4-FFF2-40B4-BE49-F238E27FC236}">
                <a16:creationId xmlns:a16="http://schemas.microsoft.com/office/drawing/2014/main" id="{DF05ACD0-FF4A-4F8F-B5C5-6A4EBD0D1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34">
            <a:extLst>
              <a:ext uri="{FF2B5EF4-FFF2-40B4-BE49-F238E27FC236}">
                <a16:creationId xmlns:a16="http://schemas.microsoft.com/office/drawing/2014/main" id="{4C9AFA28-B5ED-4346-9AF7-68A157F16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Title 1">
            <a:extLst>
              <a:ext uri="{FF2B5EF4-FFF2-40B4-BE49-F238E27FC236}">
                <a16:creationId xmlns:a16="http://schemas.microsoft.com/office/drawing/2014/main" id="{DE8B6062-018B-715F-F195-24AA968E89B1}"/>
              </a:ext>
            </a:extLst>
          </p:cNvPr>
          <p:cNvSpPr>
            <a:spLocks noGrp="1"/>
          </p:cNvSpPr>
          <p:nvPr>
            <p:ph type="ctrTitle"/>
          </p:nvPr>
        </p:nvSpPr>
        <p:spPr>
          <a:xfrm>
            <a:off x="1472608" y="1380564"/>
            <a:ext cx="4561369" cy="2346229"/>
          </a:xfrm>
        </p:spPr>
        <p:txBody>
          <a:bodyPr anchor="b">
            <a:normAutofit/>
          </a:bodyPr>
          <a:lstStyle/>
          <a:p>
            <a:r>
              <a:rPr lang="en-US" sz="3200" b="1">
                <a:solidFill>
                  <a:srgbClr val="595959"/>
                </a:solidFill>
                <a:latin typeface="Bahnschrift Light" panose="020B0502040204020203" pitchFamily="34" charset="0"/>
              </a:rPr>
              <a:t>Bank Loan Case Study</a:t>
            </a:r>
          </a:p>
        </p:txBody>
      </p:sp>
      <p:sp>
        <p:nvSpPr>
          <p:cNvPr id="3" name="Subtitle 2">
            <a:extLst>
              <a:ext uri="{FF2B5EF4-FFF2-40B4-BE49-F238E27FC236}">
                <a16:creationId xmlns:a16="http://schemas.microsoft.com/office/drawing/2014/main" id="{1A028DAC-BE52-D143-6C86-D3C6054C7F9B}"/>
              </a:ext>
            </a:extLst>
          </p:cNvPr>
          <p:cNvSpPr>
            <a:spLocks noGrp="1"/>
          </p:cNvSpPr>
          <p:nvPr>
            <p:ph type="subTitle" idx="1"/>
          </p:nvPr>
        </p:nvSpPr>
        <p:spPr>
          <a:xfrm>
            <a:off x="1472608" y="4061345"/>
            <a:ext cx="4561369" cy="1416090"/>
          </a:xfrm>
        </p:spPr>
        <p:txBody>
          <a:bodyPr anchor="t">
            <a:normAutofit/>
          </a:bodyPr>
          <a:lstStyle/>
          <a:p>
            <a:r>
              <a:rPr lang="en-US" sz="1400">
                <a:solidFill>
                  <a:srgbClr val="595959"/>
                </a:solidFill>
                <a:latin typeface="Bahnschrift Light"/>
              </a:rPr>
              <a:t>           - A project by J . Athreya Sharma</a:t>
            </a:r>
          </a:p>
        </p:txBody>
      </p:sp>
      <p:pic>
        <p:nvPicPr>
          <p:cNvPr id="18" name="Graphic 17" descr="Bank">
            <a:extLst>
              <a:ext uri="{FF2B5EF4-FFF2-40B4-BE49-F238E27FC236}">
                <a16:creationId xmlns:a16="http://schemas.microsoft.com/office/drawing/2014/main" id="{18ED0A64-DDBE-0636-2BDE-F5B56975F1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10935" y="1419785"/>
            <a:ext cx="4018430" cy="4018430"/>
          </a:xfrm>
          <a:prstGeom prst="rect">
            <a:avLst/>
          </a:prstGeom>
        </p:spPr>
      </p:pic>
    </p:spTree>
    <p:extLst>
      <p:ext uri="{BB962C8B-B14F-4D97-AF65-F5344CB8AC3E}">
        <p14:creationId xmlns:p14="http://schemas.microsoft.com/office/powerpoint/2010/main" val="636703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3" name="Rectangle 1052">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Rectangle 1054">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DAB34D5C-1E50-C0CB-AABB-FD2CB1BB2A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21035" y="1505331"/>
            <a:ext cx="5129784" cy="3847337"/>
          </a:xfrm>
          <a:prstGeom prst="rect">
            <a:avLst/>
          </a:prstGeom>
          <a:noFill/>
          <a:extLst>
            <a:ext uri="{909E8E84-426E-40DD-AFC4-6F175D3DCCD1}">
              <a14:hiddenFill xmlns:a14="http://schemas.microsoft.com/office/drawing/2010/main">
                <a:solidFill>
                  <a:srgbClr val="FFFFFF"/>
                </a:solidFill>
              </a14:hiddenFill>
            </a:ext>
          </a:extLst>
        </p:spPr>
      </p:pic>
      <p:sp>
        <p:nvSpPr>
          <p:cNvPr id="1057" name="Rectangle 1056">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B546D20E-5B2A-BB46-3C5A-D6C8CEE0577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180" y="1909302"/>
            <a:ext cx="5129784" cy="3039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79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8" name="Rectangle 2067">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ectangle 2069">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30C45BEE-EA2E-70DD-CC52-4CED9B9C16F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21035" y="1890065"/>
            <a:ext cx="5129784" cy="3077870"/>
          </a:xfrm>
          <a:prstGeom prst="rect">
            <a:avLst/>
          </a:prstGeom>
          <a:noFill/>
          <a:extLst>
            <a:ext uri="{909E8E84-426E-40DD-AFC4-6F175D3DCCD1}">
              <a14:hiddenFill xmlns:a14="http://schemas.microsoft.com/office/drawing/2010/main">
                <a:solidFill>
                  <a:srgbClr val="FFFFFF"/>
                </a:solidFill>
              </a14:hiddenFill>
            </a:ext>
          </a:extLst>
        </p:spPr>
      </p:pic>
      <p:sp>
        <p:nvSpPr>
          <p:cNvPr id="2072" name="Rectangle 2071">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19C96C3F-2576-7C56-B90B-7249E3D667D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180" y="1967012"/>
            <a:ext cx="5129784" cy="2923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657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8" name="Rectangle 3087">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Rectangle 3089">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C29110A6-DBAF-534B-C28A-AD2AF230B54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21035" y="1402735"/>
            <a:ext cx="5129784" cy="4052530"/>
          </a:xfrm>
          <a:prstGeom prst="rect">
            <a:avLst/>
          </a:prstGeom>
          <a:noFill/>
          <a:extLst>
            <a:ext uri="{909E8E84-426E-40DD-AFC4-6F175D3DCCD1}">
              <a14:hiddenFill xmlns:a14="http://schemas.microsoft.com/office/drawing/2010/main">
                <a:solidFill>
                  <a:srgbClr val="FFFFFF"/>
                </a:solidFill>
              </a14:hiddenFill>
            </a:ext>
          </a:extLst>
        </p:spPr>
      </p:pic>
      <p:sp>
        <p:nvSpPr>
          <p:cNvPr id="3092" name="Rectangle 3091">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8C3F3026-3CA8-1A9A-0904-A2199FE64BB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180" y="1575866"/>
            <a:ext cx="5129784" cy="3706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591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8" name="Rectangle 308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0" name="Freeform: Shape 308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2" name="Rectangle 309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4" name="Rectangle 309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6" name="Freeform: Shape 309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98" name="Isosceles Triangle 309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6C93685-BEA6-B393-F9F8-92145437C66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1956" y="643467"/>
            <a:ext cx="7428087"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100" name="Isosceles Triangle 309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3114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C4F95-751E-347B-06D7-C04D8DA3C7EE}"/>
              </a:ext>
            </a:extLst>
          </p:cNvPr>
          <p:cNvSpPr>
            <a:spLocks noGrp="1"/>
          </p:cNvSpPr>
          <p:nvPr>
            <p:ph type="title"/>
          </p:nvPr>
        </p:nvSpPr>
        <p:spPr>
          <a:xfrm>
            <a:off x="4572001" y="601744"/>
            <a:ext cx="6781800" cy="1338696"/>
          </a:xfrm>
        </p:spPr>
        <p:txBody>
          <a:bodyPr>
            <a:normAutofit/>
          </a:bodyPr>
          <a:lstStyle/>
          <a:p>
            <a:r>
              <a:rPr lang="en-US">
                <a:latin typeface="Bahnschrift" panose="020B0502040204020203" pitchFamily="34" charset="0"/>
              </a:rPr>
              <a:t>Task 3: Finding Imbalance in The data</a:t>
            </a:r>
          </a:p>
        </p:txBody>
      </p:sp>
      <p:pic>
        <p:nvPicPr>
          <p:cNvPr id="20" name="Picture 19">
            <a:extLst>
              <a:ext uri="{FF2B5EF4-FFF2-40B4-BE49-F238E27FC236}">
                <a16:creationId xmlns:a16="http://schemas.microsoft.com/office/drawing/2014/main" id="{16AB4B60-063E-BC1B-D872-45959034660F}"/>
              </a:ext>
            </a:extLst>
          </p:cNvPr>
          <p:cNvPicPr>
            <a:picLocks noChangeAspect="1"/>
          </p:cNvPicPr>
          <p:nvPr/>
        </p:nvPicPr>
        <p:blipFill rotWithShape="1">
          <a:blip r:embed="rId2"/>
          <a:srcRect l="22667" r="48461" b="6250"/>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C836DE8C-BF61-203F-5C78-40523F5613AF}"/>
              </a:ext>
            </a:extLst>
          </p:cNvPr>
          <p:cNvSpPr>
            <a:spLocks noGrp="1"/>
          </p:cNvSpPr>
          <p:nvPr>
            <p:ph idx="1"/>
          </p:nvPr>
        </p:nvSpPr>
        <p:spPr>
          <a:xfrm>
            <a:off x="4572001" y="2201958"/>
            <a:ext cx="6781800" cy="3900730"/>
          </a:xfrm>
        </p:spPr>
        <p:txBody>
          <a:bodyPr anchor="t">
            <a:normAutofit/>
          </a:bodyPr>
          <a:lstStyle/>
          <a:p>
            <a:r>
              <a:rPr lang="en-US" sz="1700" b="1"/>
              <a:t>Tech-stack Used: </a:t>
            </a:r>
            <a:r>
              <a:rPr lang="en-US" sz="1700"/>
              <a:t>Google-Colab because it has all in-built modules readily available and is versatile and is very popular nowadays.</a:t>
            </a:r>
          </a:p>
          <a:p>
            <a:r>
              <a:rPr lang="en-US" sz="1700" b="1"/>
              <a:t>Approach: </a:t>
            </a:r>
            <a:r>
              <a:rPr lang="en-US" sz="1700"/>
              <a:t>So data imbalance generally occurs when the distribution of the target variable (clients with payment difficulties) is heavily skewed towards only one particular value .</a:t>
            </a:r>
          </a:p>
          <a:p>
            <a:pPr>
              <a:buFont typeface="Wingdings" panose="05000000000000000000" pitchFamily="2" charset="2"/>
              <a:buChar char="Ø"/>
            </a:pPr>
            <a:r>
              <a:rPr lang="en-US" sz="1700"/>
              <a:t>If the imbalance ratio is greater than 1 , it indicates data imbalance that . So in order to approach this problem I used the value_counts() method to find the count of each variable in target column and then divided the count of 1’s by count of 0’s and found the imbalance ratio.</a:t>
            </a:r>
          </a:p>
          <a:p>
            <a:pPr>
              <a:buFont typeface="Wingdings" panose="05000000000000000000" pitchFamily="2" charset="2"/>
              <a:buChar char="Ø"/>
            </a:pPr>
            <a:r>
              <a:rPr lang="en-US" sz="1700"/>
              <a:t>In the similar way I calculated imbalance ratio for columns like ‘FLAG_WORK_PHONE’, ’FLAG_EMP_PHONE’, ’FLAG_EMAIL’, ’OBS_30_CNT_SCOIAL_CIRCLE’.</a:t>
            </a:r>
          </a:p>
          <a:p>
            <a:endParaRPr lang="en-US" sz="1700"/>
          </a:p>
        </p:txBody>
      </p:sp>
    </p:spTree>
    <p:extLst>
      <p:ext uri="{BB962C8B-B14F-4D97-AF65-F5344CB8AC3E}">
        <p14:creationId xmlns:p14="http://schemas.microsoft.com/office/powerpoint/2010/main" val="3388015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6F42EE-C62A-9498-7BD3-3C4DDBA11E34}"/>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 Continued…</a:t>
            </a:r>
          </a:p>
        </p:txBody>
      </p:sp>
      <p:sp>
        <p:nvSpPr>
          <p:cNvPr id="3" name="Content Placeholder 2">
            <a:extLst>
              <a:ext uri="{FF2B5EF4-FFF2-40B4-BE49-F238E27FC236}">
                <a16:creationId xmlns:a16="http://schemas.microsoft.com/office/drawing/2014/main" id="{E138BBB2-C46B-3209-AE16-A901CB93C35A}"/>
              </a:ext>
            </a:extLst>
          </p:cNvPr>
          <p:cNvSpPr>
            <a:spLocks noGrp="1"/>
          </p:cNvSpPr>
          <p:nvPr>
            <p:ph idx="1"/>
          </p:nvPr>
        </p:nvSpPr>
        <p:spPr>
          <a:xfrm>
            <a:off x="1957987" y="2431765"/>
            <a:ext cx="8276026" cy="3320031"/>
          </a:xfrm>
        </p:spPr>
        <p:txBody>
          <a:bodyPr anchor="ctr">
            <a:normAutofit/>
          </a:bodyPr>
          <a:lstStyle/>
          <a:p>
            <a:pPr>
              <a:buFont typeface="Wingdings" panose="05000000000000000000" pitchFamily="2" charset="2"/>
              <a:buChar char="Ø"/>
            </a:pPr>
            <a:r>
              <a:rPr lang="en-US" sz="1700">
                <a:solidFill>
                  <a:schemeClr val="tx1">
                    <a:lumMod val="85000"/>
                    <a:lumOff val="15000"/>
                  </a:schemeClr>
                </a:solidFill>
              </a:rPr>
              <a:t> In order to implement visualization of the data imbalance I used a pie chart to find the percentage of ‘TARGET’ column by dividing it to 2 scenarios namely: Payment difficulties and other cases. </a:t>
            </a:r>
          </a:p>
          <a:p>
            <a:r>
              <a:rPr lang="en-US" sz="1700" b="1">
                <a:solidFill>
                  <a:schemeClr val="tx1">
                    <a:lumMod val="85000"/>
                    <a:lumOff val="15000"/>
                  </a:schemeClr>
                </a:solidFill>
              </a:rPr>
              <a:t>Insights: </a:t>
            </a:r>
            <a:r>
              <a:rPr lang="en-US" sz="1700">
                <a:solidFill>
                  <a:schemeClr val="tx1">
                    <a:lumMod val="85000"/>
                    <a:lumOff val="15000"/>
                  </a:schemeClr>
                </a:solidFill>
              </a:rPr>
              <a:t>Data imbalance definition is known but what I learned from this is that sometime data imbalance is also good . For ex: take the column ‘FLAG_EMP_PHONE’, here the data imbalance is greater than 1 so .</a:t>
            </a:r>
          </a:p>
          <a:p>
            <a:pPr>
              <a:buFont typeface="Wingdings" panose="05000000000000000000" pitchFamily="2" charset="2"/>
              <a:buChar char="Ø"/>
            </a:pPr>
            <a:r>
              <a:rPr lang="en-US" sz="1700">
                <a:solidFill>
                  <a:schemeClr val="tx1">
                    <a:lumMod val="85000"/>
                    <a:lumOff val="15000"/>
                  </a:schemeClr>
                </a:solidFill>
              </a:rPr>
              <a:t> When I tried counting the values of no. of 1’s and 0’s I found out that the data imbalance ratio hugely differs but the difference should be high because the column description says that this column contains verified phone numbers of loan takers so of course the number of 1’s(yes) should be more because then  only the process of loan sanction would be fair.</a:t>
            </a:r>
          </a:p>
          <a:p>
            <a:r>
              <a:rPr lang="en-US" sz="1700" b="1">
                <a:solidFill>
                  <a:schemeClr val="tx1">
                    <a:lumMod val="85000"/>
                    <a:lumOff val="15000"/>
                  </a:schemeClr>
                </a:solidFill>
              </a:rPr>
              <a:t>Result: </a:t>
            </a:r>
            <a:r>
              <a:rPr lang="en-US" sz="1700">
                <a:solidFill>
                  <a:schemeClr val="tx1">
                    <a:lumMod val="85000"/>
                    <a:lumOff val="15000"/>
                  </a:schemeClr>
                </a:solidFill>
              </a:rPr>
              <a:t>The result of the imbalance data ratio with visualization of the imbalance data is attached in the next slides.</a:t>
            </a:r>
          </a:p>
        </p:txBody>
      </p:sp>
      <p:sp>
        <p:nvSpPr>
          <p:cNvPr id="25" name="Freeform: Shape 24">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5448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716DAC0-471B-BCF1-3D31-600D796169BB}"/>
              </a:ext>
            </a:extLst>
          </p:cNvPr>
          <p:cNvPicPr>
            <a:picLocks noChangeAspect="1"/>
          </p:cNvPicPr>
          <p:nvPr/>
        </p:nvPicPr>
        <p:blipFill>
          <a:blip r:embed="rId2"/>
          <a:stretch>
            <a:fillRect/>
          </a:stretch>
        </p:blipFill>
        <p:spPr>
          <a:xfrm>
            <a:off x="1120477" y="1348648"/>
            <a:ext cx="9951041" cy="4154558"/>
          </a:xfrm>
          <a:prstGeom prst="rect">
            <a:avLst/>
          </a:prstGeom>
        </p:spPr>
      </p:pic>
    </p:spTree>
    <p:extLst>
      <p:ext uri="{BB962C8B-B14F-4D97-AF65-F5344CB8AC3E}">
        <p14:creationId xmlns:p14="http://schemas.microsoft.com/office/powerpoint/2010/main" val="371248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2" name="Rectangle 4111">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14" name="Group 4113">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4115" name="Freeform: Shape 4114">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6" name="Rectangle 4115">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18" name="Rectangle 411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0" name="Isosceles Triangle 4119">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40FE637D-8168-691D-32DB-C7A5AC69EA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28852" y="643467"/>
            <a:ext cx="5334295" cy="5571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506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C4F95-751E-347B-06D7-C04D8DA3C7EE}"/>
              </a:ext>
            </a:extLst>
          </p:cNvPr>
          <p:cNvSpPr>
            <a:spLocks noGrp="1"/>
          </p:cNvSpPr>
          <p:nvPr>
            <p:ph type="title"/>
          </p:nvPr>
        </p:nvSpPr>
        <p:spPr>
          <a:xfrm>
            <a:off x="6513788" y="365125"/>
            <a:ext cx="4840010" cy="1807305"/>
          </a:xfrm>
        </p:spPr>
        <p:txBody>
          <a:bodyPr>
            <a:normAutofit/>
          </a:bodyPr>
          <a:lstStyle/>
          <a:p>
            <a:r>
              <a:rPr lang="en-US" sz="3100">
                <a:latin typeface="Bahnschrift" panose="020B0502040204020203" pitchFamily="34" charset="0"/>
              </a:rPr>
              <a:t>Task 4: Finding Results of Univariate, segmented univariate , Bivariate Analysis</a:t>
            </a:r>
          </a:p>
        </p:txBody>
      </p:sp>
      <p:pic>
        <p:nvPicPr>
          <p:cNvPr id="22" name="Picture 21" descr="Digital financial graph">
            <a:extLst>
              <a:ext uri="{FF2B5EF4-FFF2-40B4-BE49-F238E27FC236}">
                <a16:creationId xmlns:a16="http://schemas.microsoft.com/office/drawing/2014/main" id="{79B8FECE-2B8D-1A85-4016-23207C57115D}"/>
              </a:ext>
            </a:extLst>
          </p:cNvPr>
          <p:cNvPicPr>
            <a:picLocks noChangeAspect="1"/>
          </p:cNvPicPr>
          <p:nvPr/>
        </p:nvPicPr>
        <p:blipFill rotWithShape="1">
          <a:blip r:embed="rId2"/>
          <a:srcRect l="34170" r="15661" b="-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836DE8C-BF61-203F-5C78-40523F5613AF}"/>
              </a:ext>
            </a:extLst>
          </p:cNvPr>
          <p:cNvSpPr>
            <a:spLocks noGrp="1"/>
          </p:cNvSpPr>
          <p:nvPr>
            <p:ph idx="1"/>
          </p:nvPr>
        </p:nvSpPr>
        <p:spPr>
          <a:xfrm>
            <a:off x="6513788" y="2333297"/>
            <a:ext cx="4840010" cy="3843666"/>
          </a:xfrm>
        </p:spPr>
        <p:txBody>
          <a:bodyPr>
            <a:normAutofit/>
          </a:bodyPr>
          <a:lstStyle/>
          <a:p>
            <a:r>
              <a:rPr lang="en-US" sz="1300" b="1"/>
              <a:t>Tech-stack Used: </a:t>
            </a:r>
            <a:r>
              <a:rPr lang="en-US" sz="1300"/>
              <a:t>Google-Colab because it has all in-built modules readily available and is versatile and is very popular nowadays.</a:t>
            </a:r>
          </a:p>
          <a:p>
            <a:r>
              <a:rPr lang="en-US" sz="1300" b="1"/>
              <a:t>Approach: </a:t>
            </a:r>
            <a:r>
              <a:rPr lang="en-US" sz="1300"/>
              <a:t>In order to perform all the above analysis we need to find out the distribution, central tendency, spread . This can be viewed using summary statistics and data visualizations such as histograms , box plots , density plots etc.</a:t>
            </a:r>
          </a:p>
          <a:p>
            <a:pPr>
              <a:buFont typeface="Wingdings" panose="05000000000000000000" pitchFamily="2" charset="2"/>
              <a:buChar char="Ø"/>
            </a:pPr>
            <a:r>
              <a:rPr lang="en-US" sz="1300"/>
              <a:t>To understand univariate analysis I have created a histogram for the column ‘AMT_INCOME_TOTAL’  with a bins value of 30 .</a:t>
            </a:r>
          </a:p>
          <a:p>
            <a:pPr>
              <a:buFont typeface="Wingdings" panose="05000000000000000000" pitchFamily="2" charset="2"/>
              <a:buChar char="Ø"/>
            </a:pPr>
            <a:r>
              <a:rPr lang="en-US" sz="1300"/>
              <a:t>Also I made a  histogram for the column ‘</a:t>
            </a:r>
            <a:r>
              <a:rPr lang="en-US" sz="1300" b="0">
                <a:effectLst/>
              </a:rPr>
              <a:t>WEEKDAY_APPR_PROCESS_START’ which indicates no.of people who applied on a particular weekday.</a:t>
            </a:r>
          </a:p>
          <a:p>
            <a:pPr>
              <a:buFont typeface="Wingdings" panose="05000000000000000000" pitchFamily="2" charset="2"/>
              <a:buChar char="Ø"/>
            </a:pPr>
            <a:r>
              <a:rPr lang="en-US" sz="1300"/>
              <a:t>Similarly I made a histogram for univariate analysis of TARGET column for its count of number of 0’s and 1’s.</a:t>
            </a:r>
          </a:p>
          <a:p>
            <a:pPr>
              <a:buFont typeface="Wingdings" panose="05000000000000000000" pitchFamily="2" charset="2"/>
              <a:buChar char="Ø"/>
            </a:pPr>
            <a:r>
              <a:rPr lang="en-US" sz="1300" b="0">
                <a:effectLst/>
              </a:rPr>
              <a:t>For univariate analysis I also took 2 separate columns for target 0 and target 1 and described these columns.</a:t>
            </a:r>
          </a:p>
          <a:p>
            <a:pPr>
              <a:buFont typeface="Wingdings" panose="05000000000000000000" pitchFamily="2" charset="2"/>
              <a:buChar char="Ø"/>
            </a:pPr>
            <a:endParaRPr lang="en-US" sz="1300"/>
          </a:p>
          <a:p>
            <a:endParaRPr lang="en-US" sz="1300"/>
          </a:p>
        </p:txBody>
      </p:sp>
    </p:spTree>
    <p:extLst>
      <p:ext uri="{BB962C8B-B14F-4D97-AF65-F5344CB8AC3E}">
        <p14:creationId xmlns:p14="http://schemas.microsoft.com/office/powerpoint/2010/main" val="4063166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15520DB-F960-4775-B29C-691D6E65A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86F42EE-C62A-9498-7BD3-3C4DDBA11E34}"/>
              </a:ext>
            </a:extLst>
          </p:cNvPr>
          <p:cNvSpPr>
            <a:spLocks noGrp="1"/>
          </p:cNvSpPr>
          <p:nvPr>
            <p:ph type="title"/>
          </p:nvPr>
        </p:nvSpPr>
        <p:spPr>
          <a:xfrm>
            <a:off x="5229509" y="552160"/>
            <a:ext cx="5847781" cy="1046671"/>
          </a:xfrm>
        </p:spPr>
        <p:txBody>
          <a:bodyPr>
            <a:normAutofit/>
          </a:bodyPr>
          <a:lstStyle/>
          <a:p>
            <a:r>
              <a:rPr lang="en-US" sz="2800"/>
              <a:t> Continued…</a:t>
            </a:r>
          </a:p>
        </p:txBody>
      </p:sp>
      <p:pic>
        <p:nvPicPr>
          <p:cNvPr id="22" name="Picture 21" descr="Financial graphs on a dark display">
            <a:extLst>
              <a:ext uri="{FF2B5EF4-FFF2-40B4-BE49-F238E27FC236}">
                <a16:creationId xmlns:a16="http://schemas.microsoft.com/office/drawing/2014/main" id="{154964FF-0E13-191B-6260-6DB73D3BCB75}"/>
              </a:ext>
            </a:extLst>
          </p:cNvPr>
          <p:cNvPicPr>
            <a:picLocks noChangeAspect="1"/>
          </p:cNvPicPr>
          <p:nvPr/>
        </p:nvPicPr>
        <p:blipFill rotWithShape="1">
          <a:blip r:embed="rId2"/>
          <a:srcRect l="27919" r="33332" b="4"/>
          <a:stretch/>
        </p:blipFill>
        <p:spPr>
          <a:xfrm>
            <a:off x="-12651" y="10"/>
            <a:ext cx="4251960" cy="6857991"/>
          </a:xfrm>
          <a:prstGeom prst="rect">
            <a:avLst/>
          </a:prstGeom>
        </p:spPr>
      </p:pic>
      <p:sp>
        <p:nvSpPr>
          <p:cNvPr id="28" name="Rectangle 27">
            <a:extLst>
              <a:ext uri="{FF2B5EF4-FFF2-40B4-BE49-F238E27FC236}">
                <a16:creationId xmlns:a16="http://schemas.microsoft.com/office/drawing/2014/main" id="{CD84038B-4A56-439B-A184-79B2D4506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51960" y="1982602"/>
            <a:ext cx="794004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Content Placeholder 2">
            <a:extLst>
              <a:ext uri="{FF2B5EF4-FFF2-40B4-BE49-F238E27FC236}">
                <a16:creationId xmlns:a16="http://schemas.microsoft.com/office/drawing/2014/main" id="{E138BBB2-C46B-3209-AE16-A901CB93C35A}"/>
              </a:ext>
            </a:extLst>
          </p:cNvPr>
          <p:cNvSpPr>
            <a:spLocks noGrp="1"/>
          </p:cNvSpPr>
          <p:nvPr>
            <p:ph idx="1"/>
          </p:nvPr>
        </p:nvSpPr>
        <p:spPr>
          <a:xfrm>
            <a:off x="5229510" y="2551558"/>
            <a:ext cx="5847780" cy="3347879"/>
          </a:xfrm>
        </p:spPr>
        <p:txBody>
          <a:bodyPr anchor="ctr">
            <a:normAutofit/>
          </a:bodyPr>
          <a:lstStyle/>
          <a:p>
            <a:pPr>
              <a:buFont typeface="Wingdings" panose="05000000000000000000" pitchFamily="2" charset="2"/>
              <a:buChar char="Ø"/>
            </a:pPr>
            <a:r>
              <a:rPr lang="en-US" sz="1100"/>
              <a:t>For segmented univariate analysis I analyzed variables separately for different segments based on the target variable. This will help us understand how the distribution of each variable differs between clients with payment difficulties and other cases. I created a box plot for this segmented univariate analysis.</a:t>
            </a:r>
          </a:p>
          <a:p>
            <a:pPr>
              <a:buFont typeface="Wingdings" panose="05000000000000000000" pitchFamily="2" charset="2"/>
              <a:buChar char="Ø"/>
            </a:pPr>
            <a:r>
              <a:rPr lang="en-US" sz="1100"/>
              <a:t>After this I also created a boxplot to find segmented univariate analysis for CNT_CHILDREN and TARGET.</a:t>
            </a:r>
          </a:p>
          <a:p>
            <a:pPr>
              <a:buFont typeface="Wingdings" panose="05000000000000000000" pitchFamily="2" charset="2"/>
              <a:buChar char="Ø"/>
            </a:pPr>
            <a:r>
              <a:rPr lang="en-US" sz="1100"/>
              <a:t>And also created a countplot for the columns ‘CODE_GENDER’ and ‘TARGET’ . After this also created a countplot for finding segmented univariate analysis for ‘NAME_FAMILY_STATUS’ and ‘TARGET’.</a:t>
            </a:r>
          </a:p>
          <a:p>
            <a:pPr>
              <a:buFont typeface="Wingdings" panose="05000000000000000000" pitchFamily="2" charset="2"/>
              <a:buChar char="Ø"/>
            </a:pPr>
            <a:r>
              <a:rPr lang="en-US" sz="1100"/>
              <a:t> For bivariate analysis I created a box plot with 2 columns ‘Target’ , ‘AMT_INCOME_TOTAL’.</a:t>
            </a:r>
          </a:p>
          <a:p>
            <a:pPr>
              <a:buFont typeface="Wingdings" panose="05000000000000000000" pitchFamily="2" charset="2"/>
              <a:buChar char="Ø"/>
            </a:pPr>
            <a:r>
              <a:rPr lang="en-US" sz="1100"/>
              <a:t>Also created a scatter plot to show the bivariate analysis between ‘AMT_INCOME_TOTAL’ and ‘AMT_CREDIT’ with he as target.</a:t>
            </a:r>
          </a:p>
          <a:p>
            <a:pPr>
              <a:buFont typeface="Wingdings" panose="05000000000000000000" pitchFamily="2" charset="2"/>
              <a:buChar char="Ø"/>
            </a:pPr>
            <a:r>
              <a:rPr lang="en-US" sz="1100"/>
              <a:t> For bivariate analysis I created a box plot with 2 columns ‘Target’ , ‘AMT_INCOME_TOTAL’.</a:t>
            </a:r>
          </a:p>
          <a:p>
            <a:pPr>
              <a:buFont typeface="Wingdings" panose="05000000000000000000" pitchFamily="2" charset="2"/>
              <a:buChar char="Ø"/>
            </a:pPr>
            <a:r>
              <a:rPr lang="en-US" sz="1100"/>
              <a:t>And also  for ‘AMT_INCOME_TOTAL’  and  ‘AMT_CREDIT’.</a:t>
            </a:r>
          </a:p>
        </p:txBody>
      </p:sp>
      <p:sp>
        <p:nvSpPr>
          <p:cNvPr id="30" name="Rectangle 29">
            <a:extLst>
              <a:ext uri="{FF2B5EF4-FFF2-40B4-BE49-F238E27FC236}">
                <a16:creationId xmlns:a16="http://schemas.microsoft.com/office/drawing/2014/main" id="{4F96EE13-2C4D-4262-812E-DDE5FC35F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41054"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Tree>
    <p:extLst>
      <p:ext uri="{BB962C8B-B14F-4D97-AF65-F5344CB8AC3E}">
        <p14:creationId xmlns:p14="http://schemas.microsoft.com/office/powerpoint/2010/main" val="3695379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0DFA0FD-AB28-4B25-B870-4D2BBC35B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Illuminated server room panel">
            <a:extLst>
              <a:ext uri="{FF2B5EF4-FFF2-40B4-BE49-F238E27FC236}">
                <a16:creationId xmlns:a16="http://schemas.microsoft.com/office/drawing/2014/main" id="{991174EB-CC72-1340-69FC-5D009AD13463}"/>
              </a:ext>
            </a:extLst>
          </p:cNvPr>
          <p:cNvPicPr>
            <a:picLocks noChangeAspect="1"/>
          </p:cNvPicPr>
          <p:nvPr/>
        </p:nvPicPr>
        <p:blipFill rotWithShape="1">
          <a:blip r:embed="rId2">
            <a:alphaModFix/>
          </a:blip>
          <a:srcRect l="12075" r="25780" b="-3"/>
          <a:stretch/>
        </p:blipFill>
        <p:spPr>
          <a:xfrm>
            <a:off x="5833976" y="10"/>
            <a:ext cx="6394152" cy="6857990"/>
          </a:xfrm>
          <a:prstGeom prst="rect">
            <a:avLst/>
          </a:prstGeom>
        </p:spPr>
      </p:pic>
      <p:grpSp>
        <p:nvGrpSpPr>
          <p:cNvPr id="28" name="Group 27">
            <a:extLst>
              <a:ext uri="{FF2B5EF4-FFF2-40B4-BE49-F238E27FC236}">
                <a16:creationId xmlns:a16="http://schemas.microsoft.com/office/drawing/2014/main" id="{0D628DFB-9CD1-4E2B-8B44-9FDF7E80F6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79564" y="0"/>
            <a:ext cx="6648564" cy="6858000"/>
            <a:chOff x="5705128" y="0"/>
            <a:chExt cx="6648564" cy="6858000"/>
          </a:xfrm>
        </p:grpSpPr>
        <p:sp>
          <p:nvSpPr>
            <p:cNvPr id="29" name="Freeform: Shape 28">
              <a:extLst>
                <a:ext uri="{FF2B5EF4-FFF2-40B4-BE49-F238E27FC236}">
                  <a16:creationId xmlns:a16="http://schemas.microsoft.com/office/drawing/2014/main" id="{4CB07514-66C4-498E-85FA-6CCDFB253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8018" y="0"/>
              <a:ext cx="6485674" cy="6858000"/>
            </a:xfrm>
            <a:custGeom>
              <a:avLst/>
              <a:gdLst>
                <a:gd name="connsiteX0" fmla="*/ 1720317 w 6237794"/>
                <a:gd name="connsiteY0" fmla="*/ 0 h 6858000"/>
                <a:gd name="connsiteX1" fmla="*/ 2433560 w 6237794"/>
                <a:gd name="connsiteY1" fmla="*/ 0 h 6858000"/>
                <a:gd name="connsiteX2" fmla="*/ 2351473 w 6237794"/>
                <a:gd name="connsiteY2" fmla="*/ 41605 h 6858000"/>
                <a:gd name="connsiteX3" fmla="*/ 1473152 w 6237794"/>
                <a:gd name="connsiteY3" fmla="*/ 667521 h 6858000"/>
                <a:gd name="connsiteX4" fmla="*/ 982876 w 6237794"/>
                <a:gd name="connsiteY4" fmla="*/ 1193803 h 6858000"/>
                <a:gd name="connsiteX5" fmla="*/ 595242 w 6237794"/>
                <a:gd name="connsiteY5" fmla="*/ 1798192 h 6858000"/>
                <a:gd name="connsiteX6" fmla="*/ 332174 w 6237794"/>
                <a:gd name="connsiteY6" fmla="*/ 2466315 h 6858000"/>
                <a:gd name="connsiteX7" fmla="*/ 236500 w 6237794"/>
                <a:gd name="connsiteY7" fmla="*/ 3178573 h 6858000"/>
                <a:gd name="connsiteX8" fmla="*/ 276860 w 6237794"/>
                <a:gd name="connsiteY8" fmla="*/ 3527298 h 6858000"/>
                <a:gd name="connsiteX9" fmla="*/ 396054 w 6237794"/>
                <a:gd name="connsiteY9" fmla="*/ 3853520 h 6858000"/>
                <a:gd name="connsiteX10" fmla="*/ 479243 w 6237794"/>
                <a:gd name="connsiteY10" fmla="*/ 4007121 h 6858000"/>
                <a:gd name="connsiteX11" fmla="*/ 574772 w 6237794"/>
                <a:gd name="connsiteY11" fmla="*/ 4155787 h 6858000"/>
                <a:gd name="connsiteX12" fmla="*/ 795447 w 6237794"/>
                <a:gd name="connsiteY12" fmla="*/ 4443100 h 6858000"/>
                <a:gd name="connsiteX13" fmla="*/ 1034270 w 6237794"/>
                <a:gd name="connsiteY13" fmla="*/ 4732591 h 6858000"/>
                <a:gd name="connsiteX14" fmla="*/ 1153028 w 6237794"/>
                <a:gd name="connsiteY14" fmla="*/ 4883725 h 6858000"/>
                <a:gd name="connsiteX15" fmla="*/ 1210084 w 6237794"/>
                <a:gd name="connsiteY15" fmla="*/ 4957912 h 6858000"/>
                <a:gd name="connsiteX16" fmla="*/ 1265979 w 6237794"/>
                <a:gd name="connsiteY16" fmla="*/ 5028906 h 6858000"/>
                <a:gd name="connsiteX17" fmla="*/ 1746238 w 6237794"/>
                <a:gd name="connsiteY17" fmla="*/ 5553590 h 6858000"/>
                <a:gd name="connsiteX18" fmla="*/ 2001611 w 6237794"/>
                <a:gd name="connsiteY18" fmla="*/ 5789654 h 6858000"/>
                <a:gd name="connsiteX19" fmla="*/ 2269035 w 6237794"/>
                <a:gd name="connsiteY19" fmla="*/ 6007280 h 6858000"/>
                <a:gd name="connsiteX20" fmla="*/ 2866455 w 6237794"/>
                <a:gd name="connsiteY20" fmla="*/ 6351505 h 6858000"/>
                <a:gd name="connsiteX21" fmla="*/ 3200661 w 6237794"/>
                <a:gd name="connsiteY21" fmla="*/ 6448777 h 6858000"/>
                <a:gd name="connsiteX22" fmla="*/ 3286318 w 6237794"/>
                <a:gd name="connsiteY22" fmla="*/ 6465908 h 6858000"/>
                <a:gd name="connsiteX23" fmla="*/ 3372701 w 6237794"/>
                <a:gd name="connsiteY23" fmla="*/ 6480281 h 6858000"/>
                <a:gd name="connsiteX24" fmla="*/ 3547063 w 6237794"/>
                <a:gd name="connsiteY24" fmla="*/ 6500896 h 6858000"/>
                <a:gd name="connsiteX25" fmla="*/ 3634753 w 6237794"/>
                <a:gd name="connsiteY25" fmla="*/ 6507575 h 6858000"/>
                <a:gd name="connsiteX26" fmla="*/ 3722733 w 6237794"/>
                <a:gd name="connsiteY26" fmla="*/ 6512221 h 6858000"/>
                <a:gd name="connsiteX27" fmla="*/ 3811003 w 6237794"/>
                <a:gd name="connsiteY27" fmla="*/ 6514253 h 6858000"/>
                <a:gd name="connsiteX28" fmla="*/ 3899418 w 6237794"/>
                <a:gd name="connsiteY28" fmla="*/ 6513817 h 6858000"/>
                <a:gd name="connsiteX29" fmla="*/ 3943698 w 6237794"/>
                <a:gd name="connsiteY29" fmla="*/ 6513381 h 6858000"/>
                <a:gd name="connsiteX30" fmla="*/ 3986381 w 6237794"/>
                <a:gd name="connsiteY30" fmla="*/ 6511495 h 6858000"/>
                <a:gd name="connsiteX31" fmla="*/ 4028919 w 6237794"/>
                <a:gd name="connsiteY31" fmla="*/ 6509317 h 6858000"/>
                <a:gd name="connsiteX32" fmla="*/ 4071312 w 6237794"/>
                <a:gd name="connsiteY32" fmla="*/ 6505833 h 6858000"/>
                <a:gd name="connsiteX33" fmla="*/ 4239432 w 6237794"/>
                <a:gd name="connsiteY33" fmla="*/ 6485072 h 6858000"/>
                <a:gd name="connsiteX34" fmla="*/ 4879826 w 6237794"/>
                <a:gd name="connsiteY34" fmla="*/ 6274849 h 6858000"/>
                <a:gd name="connsiteX35" fmla="*/ 5471439 w 6237794"/>
                <a:gd name="connsiteY35" fmla="*/ 5906235 h 6858000"/>
                <a:gd name="connsiteX36" fmla="*/ 5614877 w 6237794"/>
                <a:gd name="connsiteY36" fmla="*/ 5797930 h 6858000"/>
                <a:gd name="connsiteX37" fmla="*/ 5758316 w 6237794"/>
                <a:gd name="connsiteY37" fmla="*/ 5685995 h 6858000"/>
                <a:gd name="connsiteX38" fmla="*/ 6048824 w 6237794"/>
                <a:gd name="connsiteY38" fmla="*/ 5453705 h 6858000"/>
                <a:gd name="connsiteX39" fmla="*/ 6237794 w 6237794"/>
                <a:gd name="connsiteY39" fmla="*/ 5308644 h 6858000"/>
                <a:gd name="connsiteX40" fmla="*/ 6237794 w 6237794"/>
                <a:gd name="connsiteY40" fmla="*/ 6081399 h 6858000"/>
                <a:gd name="connsiteX41" fmla="*/ 6123011 w 6237794"/>
                <a:gd name="connsiteY41" fmla="*/ 6166399 h 6858000"/>
                <a:gd name="connsiteX42" fmla="*/ 5965925 w 6237794"/>
                <a:gd name="connsiteY42" fmla="*/ 6278479 h 6858000"/>
                <a:gd name="connsiteX43" fmla="*/ 5803903 w 6237794"/>
                <a:gd name="connsiteY43" fmla="*/ 6387364 h 6858000"/>
                <a:gd name="connsiteX44" fmla="*/ 5463744 w 6237794"/>
                <a:gd name="connsiteY44" fmla="*/ 6591780 h 6858000"/>
                <a:gd name="connsiteX45" fmla="*/ 5097888 w 6237794"/>
                <a:gd name="connsiteY45" fmla="*/ 6765562 h 6858000"/>
                <a:gd name="connsiteX46" fmla="*/ 4905602 w 6237794"/>
                <a:gd name="connsiteY46" fmla="*/ 6836446 h 6858000"/>
                <a:gd name="connsiteX47" fmla="*/ 4831447 w 6237794"/>
                <a:gd name="connsiteY47" fmla="*/ 6858000 h 6858000"/>
                <a:gd name="connsiteX48" fmla="*/ 3036485 w 6237794"/>
                <a:gd name="connsiteY48" fmla="*/ 6858000 h 6858000"/>
                <a:gd name="connsiteX49" fmla="*/ 2911533 w 6237794"/>
                <a:gd name="connsiteY49" fmla="*/ 6825558 h 6858000"/>
                <a:gd name="connsiteX50" fmla="*/ 2719386 w 6237794"/>
                <a:gd name="connsiteY50" fmla="*/ 6767158 h 6858000"/>
                <a:gd name="connsiteX51" fmla="*/ 1980415 w 6237794"/>
                <a:gd name="connsiteY51" fmla="*/ 6440210 h 6858000"/>
                <a:gd name="connsiteX52" fmla="*/ 1357588 w 6237794"/>
                <a:gd name="connsiteY52" fmla="*/ 5931206 h 6858000"/>
                <a:gd name="connsiteX53" fmla="*/ 1105118 w 6237794"/>
                <a:gd name="connsiteY53" fmla="*/ 5624874 h 6858000"/>
                <a:gd name="connsiteX54" fmla="*/ 884588 w 6237794"/>
                <a:gd name="connsiteY54" fmla="*/ 5300539 h 6858000"/>
                <a:gd name="connsiteX55" fmla="*/ 833049 w 6237794"/>
                <a:gd name="connsiteY55" fmla="*/ 5217931 h 6858000"/>
                <a:gd name="connsiteX56" fmla="*/ 783833 w 6237794"/>
                <a:gd name="connsiteY56" fmla="*/ 5137791 h 6858000"/>
                <a:gd name="connsiteX57" fmla="*/ 686706 w 6237794"/>
                <a:gd name="connsiteY57" fmla="*/ 4982447 h 6858000"/>
                <a:gd name="connsiteX58" fmla="*/ 485485 w 6237794"/>
                <a:gd name="connsiteY58" fmla="*/ 4665082 h 6858000"/>
                <a:gd name="connsiteX59" fmla="*/ 289055 w 6237794"/>
                <a:gd name="connsiteY59" fmla="*/ 4329568 h 6858000"/>
                <a:gd name="connsiteX60" fmla="*/ 200495 w 6237794"/>
                <a:gd name="connsiteY60" fmla="*/ 4151721 h 6858000"/>
                <a:gd name="connsiteX61" fmla="*/ 125291 w 6237794"/>
                <a:gd name="connsiteY61" fmla="*/ 3965600 h 6858000"/>
                <a:gd name="connsiteX62" fmla="*/ 67654 w 6237794"/>
                <a:gd name="connsiteY62" fmla="*/ 3772509 h 6858000"/>
                <a:gd name="connsiteX63" fmla="*/ 46168 w 6237794"/>
                <a:gd name="connsiteY63" fmla="*/ 3674076 h 6858000"/>
                <a:gd name="connsiteX64" fmla="*/ 36731 w 6237794"/>
                <a:gd name="connsiteY64" fmla="*/ 3624714 h 6858000"/>
                <a:gd name="connsiteX65" fmla="*/ 28891 w 6237794"/>
                <a:gd name="connsiteY65" fmla="*/ 3575208 h 6858000"/>
                <a:gd name="connsiteX66" fmla="*/ 0 w 6237794"/>
                <a:gd name="connsiteY66" fmla="*/ 3178573 h 6858000"/>
                <a:gd name="connsiteX67" fmla="*/ 80575 w 6237794"/>
                <a:gd name="connsiteY67" fmla="*/ 2405774 h 6858000"/>
                <a:gd name="connsiteX68" fmla="*/ 322737 w 6237794"/>
                <a:gd name="connsiteY68" fmla="*/ 1665351 h 6858000"/>
                <a:gd name="connsiteX69" fmla="*/ 1230700 w 6237794"/>
                <a:gd name="connsiteY69" fmla="*/ 407938 h 6858000"/>
                <a:gd name="connsiteX70" fmla="*/ 1521825 w 6237794"/>
                <a:gd name="connsiteY70" fmla="*/ 149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237794" h="6858000">
                  <a:moveTo>
                    <a:pt x="1720317" y="0"/>
                  </a:moveTo>
                  <a:lnTo>
                    <a:pt x="2433560" y="0"/>
                  </a:lnTo>
                  <a:lnTo>
                    <a:pt x="2351473" y="41605"/>
                  </a:lnTo>
                  <a:cubicBezTo>
                    <a:pt x="2036528" y="216271"/>
                    <a:pt x="1740794" y="426339"/>
                    <a:pt x="1473152" y="667521"/>
                  </a:cubicBezTo>
                  <a:cubicBezTo>
                    <a:pt x="1295305" y="828818"/>
                    <a:pt x="1130525" y="1004777"/>
                    <a:pt x="982876" y="1193803"/>
                  </a:cubicBezTo>
                  <a:cubicBezTo>
                    <a:pt x="834936" y="1382538"/>
                    <a:pt x="704418" y="1584921"/>
                    <a:pt x="595242" y="1798192"/>
                  </a:cubicBezTo>
                  <a:cubicBezTo>
                    <a:pt x="486066" y="2011317"/>
                    <a:pt x="395183" y="2234461"/>
                    <a:pt x="332174" y="2466315"/>
                  </a:cubicBezTo>
                  <a:cubicBezTo>
                    <a:pt x="269166" y="2697588"/>
                    <a:pt x="236355" y="2938008"/>
                    <a:pt x="236500" y="3178573"/>
                  </a:cubicBezTo>
                  <a:cubicBezTo>
                    <a:pt x="237807" y="3296751"/>
                    <a:pt x="249421" y="3414057"/>
                    <a:pt x="276860" y="3527298"/>
                  </a:cubicBezTo>
                  <a:cubicBezTo>
                    <a:pt x="303864" y="3640684"/>
                    <a:pt x="345821" y="3749135"/>
                    <a:pt x="396054" y="3853520"/>
                  </a:cubicBezTo>
                  <a:cubicBezTo>
                    <a:pt x="421461" y="3905640"/>
                    <a:pt x="449626" y="3956743"/>
                    <a:pt x="479243" y="4007121"/>
                  </a:cubicBezTo>
                  <a:cubicBezTo>
                    <a:pt x="509295" y="4057354"/>
                    <a:pt x="541380" y="4106861"/>
                    <a:pt x="574772" y="4155787"/>
                  </a:cubicBezTo>
                  <a:cubicBezTo>
                    <a:pt x="642426" y="4253348"/>
                    <a:pt x="717630" y="4348007"/>
                    <a:pt x="795447" y="4443100"/>
                  </a:cubicBezTo>
                  <a:cubicBezTo>
                    <a:pt x="873264" y="4538339"/>
                    <a:pt x="954565" y="4633577"/>
                    <a:pt x="1034270" y="4732591"/>
                  </a:cubicBezTo>
                  <a:cubicBezTo>
                    <a:pt x="1074195" y="4781952"/>
                    <a:pt x="1113684" y="4832476"/>
                    <a:pt x="1153028" y="4883725"/>
                  </a:cubicBezTo>
                  <a:lnTo>
                    <a:pt x="1210084" y="4957912"/>
                  </a:lnTo>
                  <a:cubicBezTo>
                    <a:pt x="1228813" y="4981576"/>
                    <a:pt x="1246670" y="5005822"/>
                    <a:pt x="1265979" y="5028906"/>
                  </a:cubicBezTo>
                  <a:cubicBezTo>
                    <a:pt x="1416677" y="5216770"/>
                    <a:pt x="1580151" y="5389681"/>
                    <a:pt x="1746238" y="5553590"/>
                  </a:cubicBezTo>
                  <a:cubicBezTo>
                    <a:pt x="1829717" y="5635182"/>
                    <a:pt x="1914648" y="5714015"/>
                    <a:pt x="2001611" y="5789654"/>
                  </a:cubicBezTo>
                  <a:cubicBezTo>
                    <a:pt x="2088575" y="5865293"/>
                    <a:pt x="2177135" y="5938465"/>
                    <a:pt x="2269035" y="6007280"/>
                  </a:cubicBezTo>
                  <a:cubicBezTo>
                    <a:pt x="2452108" y="6145202"/>
                    <a:pt x="2649554" y="6268461"/>
                    <a:pt x="2866455" y="6351505"/>
                  </a:cubicBezTo>
                  <a:cubicBezTo>
                    <a:pt x="2974615" y="6393027"/>
                    <a:pt x="3086694" y="6424821"/>
                    <a:pt x="3200661" y="6448777"/>
                  </a:cubicBezTo>
                  <a:cubicBezTo>
                    <a:pt x="3229262" y="6454438"/>
                    <a:pt x="3257572" y="6460971"/>
                    <a:pt x="3286318" y="6465908"/>
                  </a:cubicBezTo>
                  <a:lnTo>
                    <a:pt x="3372701" y="6480281"/>
                  </a:lnTo>
                  <a:cubicBezTo>
                    <a:pt x="3430628" y="6487975"/>
                    <a:pt x="3488556" y="6496106"/>
                    <a:pt x="3547063" y="6500896"/>
                  </a:cubicBezTo>
                  <a:cubicBezTo>
                    <a:pt x="3576245" y="6503654"/>
                    <a:pt x="3605426" y="6506268"/>
                    <a:pt x="3634753" y="6507575"/>
                  </a:cubicBezTo>
                  <a:cubicBezTo>
                    <a:pt x="3664079" y="6509026"/>
                    <a:pt x="3693261" y="6511350"/>
                    <a:pt x="3722733" y="6512221"/>
                  </a:cubicBezTo>
                  <a:lnTo>
                    <a:pt x="3811003" y="6514253"/>
                  </a:lnTo>
                  <a:cubicBezTo>
                    <a:pt x="3840329" y="6514979"/>
                    <a:pt x="3869946" y="6513963"/>
                    <a:pt x="3899418" y="6513817"/>
                  </a:cubicBezTo>
                  <a:lnTo>
                    <a:pt x="3943698" y="6513381"/>
                  </a:lnTo>
                  <a:cubicBezTo>
                    <a:pt x="3958071" y="6512946"/>
                    <a:pt x="3972154" y="6512075"/>
                    <a:pt x="3986381" y="6511495"/>
                  </a:cubicBezTo>
                  <a:cubicBezTo>
                    <a:pt x="4000609" y="6510768"/>
                    <a:pt x="4014837" y="6510333"/>
                    <a:pt x="4028919" y="6509317"/>
                  </a:cubicBezTo>
                  <a:lnTo>
                    <a:pt x="4071312" y="6505833"/>
                  </a:lnTo>
                  <a:cubicBezTo>
                    <a:pt x="4127788" y="6501332"/>
                    <a:pt x="4183828" y="6493782"/>
                    <a:pt x="4239432" y="6485072"/>
                  </a:cubicBezTo>
                  <a:cubicBezTo>
                    <a:pt x="4461994" y="6448195"/>
                    <a:pt x="4675992" y="6376041"/>
                    <a:pt x="4879826" y="6274849"/>
                  </a:cubicBezTo>
                  <a:cubicBezTo>
                    <a:pt x="5084386" y="6174820"/>
                    <a:pt x="5279074" y="6046770"/>
                    <a:pt x="5471439" y="5906235"/>
                  </a:cubicBezTo>
                  <a:cubicBezTo>
                    <a:pt x="5519494" y="5871246"/>
                    <a:pt x="5567258" y="5834806"/>
                    <a:pt x="5614877" y="5797930"/>
                  </a:cubicBezTo>
                  <a:cubicBezTo>
                    <a:pt x="5662787" y="5761199"/>
                    <a:pt x="5710551" y="5723887"/>
                    <a:pt x="5758316" y="5685995"/>
                  </a:cubicBezTo>
                  <a:lnTo>
                    <a:pt x="6048824" y="5453705"/>
                  </a:lnTo>
                  <a:lnTo>
                    <a:pt x="6237794" y="5308644"/>
                  </a:lnTo>
                  <a:lnTo>
                    <a:pt x="6237794" y="6081399"/>
                  </a:lnTo>
                  <a:lnTo>
                    <a:pt x="6123011" y="6166399"/>
                  </a:lnTo>
                  <a:cubicBezTo>
                    <a:pt x="6071326" y="6204001"/>
                    <a:pt x="6019061" y="6241458"/>
                    <a:pt x="5965925" y="6278479"/>
                  </a:cubicBezTo>
                  <a:cubicBezTo>
                    <a:pt x="5912644" y="6315210"/>
                    <a:pt x="5858927" y="6351650"/>
                    <a:pt x="5803903" y="6387364"/>
                  </a:cubicBezTo>
                  <a:cubicBezTo>
                    <a:pt x="5694437" y="6458938"/>
                    <a:pt x="5581486" y="6528335"/>
                    <a:pt x="5463744" y="6591780"/>
                  </a:cubicBezTo>
                  <a:cubicBezTo>
                    <a:pt x="5346147" y="6655514"/>
                    <a:pt x="5224486" y="6714748"/>
                    <a:pt x="5097888" y="6765562"/>
                  </a:cubicBezTo>
                  <a:cubicBezTo>
                    <a:pt x="5034879" y="6791332"/>
                    <a:pt x="4970700" y="6815005"/>
                    <a:pt x="4905602" y="6836446"/>
                  </a:cubicBezTo>
                  <a:lnTo>
                    <a:pt x="4831447" y="6858000"/>
                  </a:lnTo>
                  <a:lnTo>
                    <a:pt x="3036485" y="6858000"/>
                  </a:lnTo>
                  <a:lnTo>
                    <a:pt x="2911533" y="6825558"/>
                  </a:lnTo>
                  <a:cubicBezTo>
                    <a:pt x="2847182" y="6807410"/>
                    <a:pt x="2783121" y="6787919"/>
                    <a:pt x="2719386" y="6767158"/>
                  </a:cubicBezTo>
                  <a:cubicBezTo>
                    <a:pt x="2464884" y="6683389"/>
                    <a:pt x="2213285" y="6579149"/>
                    <a:pt x="1980415" y="6440210"/>
                  </a:cubicBezTo>
                  <a:cubicBezTo>
                    <a:pt x="1747399" y="6301563"/>
                    <a:pt x="1539355" y="6125749"/>
                    <a:pt x="1357588" y="5931206"/>
                  </a:cubicBezTo>
                  <a:cubicBezTo>
                    <a:pt x="1266269" y="5834080"/>
                    <a:pt x="1183226" y="5730711"/>
                    <a:pt x="1105118" y="5624874"/>
                  </a:cubicBezTo>
                  <a:cubicBezTo>
                    <a:pt x="1027446" y="5518601"/>
                    <a:pt x="953549" y="5410732"/>
                    <a:pt x="884588" y="5300539"/>
                  </a:cubicBezTo>
                  <a:cubicBezTo>
                    <a:pt x="866876" y="5273245"/>
                    <a:pt x="850180" y="5245516"/>
                    <a:pt x="833049" y="5217931"/>
                  </a:cubicBezTo>
                  <a:lnTo>
                    <a:pt x="783833" y="5137791"/>
                  </a:lnTo>
                  <a:cubicBezTo>
                    <a:pt x="752328" y="5085962"/>
                    <a:pt x="719662" y="5034567"/>
                    <a:pt x="686706" y="4982447"/>
                  </a:cubicBezTo>
                  <a:lnTo>
                    <a:pt x="485485" y="4665082"/>
                  </a:lnTo>
                  <a:cubicBezTo>
                    <a:pt x="417976" y="4556922"/>
                    <a:pt x="351338" y="4445568"/>
                    <a:pt x="289055" y="4329568"/>
                  </a:cubicBezTo>
                  <a:cubicBezTo>
                    <a:pt x="257987" y="4271496"/>
                    <a:pt x="227934" y="4212408"/>
                    <a:pt x="200495" y="4151721"/>
                  </a:cubicBezTo>
                  <a:cubicBezTo>
                    <a:pt x="173201" y="4090891"/>
                    <a:pt x="147794" y="4028898"/>
                    <a:pt x="125291" y="3965600"/>
                  </a:cubicBezTo>
                  <a:cubicBezTo>
                    <a:pt x="103224" y="3902155"/>
                    <a:pt x="83624" y="3837840"/>
                    <a:pt x="67654" y="3772509"/>
                  </a:cubicBezTo>
                  <a:cubicBezTo>
                    <a:pt x="60105" y="3739843"/>
                    <a:pt x="52410" y="3707032"/>
                    <a:pt x="46168" y="3674076"/>
                  </a:cubicBezTo>
                  <a:lnTo>
                    <a:pt x="36731" y="3624714"/>
                  </a:lnTo>
                  <a:lnTo>
                    <a:pt x="28891" y="3575208"/>
                  </a:lnTo>
                  <a:cubicBezTo>
                    <a:pt x="8566" y="3442948"/>
                    <a:pt x="0" y="3310252"/>
                    <a:pt x="0" y="3178573"/>
                  </a:cubicBezTo>
                  <a:cubicBezTo>
                    <a:pt x="726" y="2919425"/>
                    <a:pt x="27730" y="2660277"/>
                    <a:pt x="80575" y="2405774"/>
                  </a:cubicBezTo>
                  <a:cubicBezTo>
                    <a:pt x="133276" y="2151417"/>
                    <a:pt x="213997" y="1901996"/>
                    <a:pt x="322737" y="1665351"/>
                  </a:cubicBezTo>
                  <a:cubicBezTo>
                    <a:pt x="541235" y="1192061"/>
                    <a:pt x="857875" y="768568"/>
                    <a:pt x="1230700" y="407938"/>
                  </a:cubicBezTo>
                  <a:cubicBezTo>
                    <a:pt x="1324124" y="317781"/>
                    <a:pt x="1421323" y="231579"/>
                    <a:pt x="1521825" y="14944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13BFB38F-216C-4A75-8C1C-DAF998A5C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634917 w 6230407"/>
                <a:gd name="connsiteY0" fmla="*/ 0 h 6858000"/>
                <a:gd name="connsiteX1" fmla="*/ 6230407 w 6230407"/>
                <a:gd name="connsiteY1" fmla="*/ 0 h 6858000"/>
                <a:gd name="connsiteX2" fmla="*/ 6230407 w 6230407"/>
                <a:gd name="connsiteY2" fmla="*/ 322046 h 6858000"/>
                <a:gd name="connsiteX3" fmla="*/ 6061915 w 6230407"/>
                <a:gd name="connsiteY3" fmla="*/ 206288 h 6858000"/>
                <a:gd name="connsiteX4" fmla="*/ 5814792 w 6230407"/>
                <a:gd name="connsiteY4" fmla="*/ 74312 h 6858000"/>
                <a:gd name="connsiteX5" fmla="*/ 5676576 w 6230407"/>
                <a:gd name="connsiteY5" fmla="*/ 15049 h 6858000"/>
                <a:gd name="connsiteX6" fmla="*/ 1821847 w 6230407"/>
                <a:gd name="connsiteY6" fmla="*/ 0 h 6858000"/>
                <a:gd name="connsiteX7" fmla="*/ 3449591 w 6230407"/>
                <a:gd name="connsiteY7" fmla="*/ 0 h 6858000"/>
                <a:gd name="connsiteX8" fmla="*/ 3354111 w 6230407"/>
                <a:gd name="connsiteY8" fmla="*/ 29819 h 6858000"/>
                <a:gd name="connsiteX9" fmla="*/ 3177287 w 6230407"/>
                <a:gd name="connsiteY9" fmla="*/ 93621 h 6858000"/>
                <a:gd name="connsiteX10" fmla="*/ 1915374 w 6230407"/>
                <a:gd name="connsiteY10" fmla="*/ 844207 h 6858000"/>
                <a:gd name="connsiteX11" fmla="*/ 1042545 w 6230407"/>
                <a:gd name="connsiteY11" fmla="*/ 1926532 h 6858000"/>
                <a:gd name="connsiteX12" fmla="*/ 726050 w 6230407"/>
                <a:gd name="connsiteY12" fmla="*/ 3186123 h 6858000"/>
                <a:gd name="connsiteX13" fmla="*/ 1249864 w 6230407"/>
                <a:gd name="connsiteY13" fmla="*/ 4355701 h 6858000"/>
                <a:gd name="connsiteX14" fmla="*/ 1513803 w 6230407"/>
                <a:gd name="connsiteY14" fmla="*/ 4726929 h 6858000"/>
                <a:gd name="connsiteX15" fmla="*/ 3990446 w 6230407"/>
                <a:gd name="connsiteY15" fmla="*/ 6178014 h 6858000"/>
                <a:gd name="connsiteX16" fmla="*/ 5870541 w 6230407"/>
                <a:gd name="connsiteY16" fmla="*/ 5285296 h 6858000"/>
                <a:gd name="connsiteX17" fmla="*/ 6099347 w 6230407"/>
                <a:gd name="connsiteY17" fmla="*/ 5108030 h 6858000"/>
                <a:gd name="connsiteX18" fmla="*/ 6230407 w 6230407"/>
                <a:gd name="connsiteY18" fmla="*/ 5006078 h 6858000"/>
                <a:gd name="connsiteX19" fmla="*/ 6230407 w 6230407"/>
                <a:gd name="connsiteY19" fmla="*/ 5924458 h 6858000"/>
                <a:gd name="connsiteX20" fmla="*/ 6056186 w 6230407"/>
                <a:gd name="connsiteY20" fmla="*/ 6058925 h 6858000"/>
                <a:gd name="connsiteX21" fmla="*/ 4500343 w 6230407"/>
                <a:gd name="connsiteY21" fmla="*/ 6854086 h 6858000"/>
                <a:gd name="connsiteX22" fmla="*/ 4476760 w 6230407"/>
                <a:gd name="connsiteY22" fmla="*/ 6858000 h 6858000"/>
                <a:gd name="connsiteX23" fmla="*/ 3391617 w 6230407"/>
                <a:gd name="connsiteY23" fmla="*/ 6858000 h 6858000"/>
                <a:gd name="connsiteX24" fmla="*/ 3242986 w 6230407"/>
                <a:gd name="connsiteY24" fmla="*/ 6833894 h 6858000"/>
                <a:gd name="connsiteX25" fmla="*/ 913044 w 6230407"/>
                <a:gd name="connsiteY25" fmla="*/ 5134452 h 6858000"/>
                <a:gd name="connsiteX26" fmla="*/ 0 w 6230407"/>
                <a:gd name="connsiteY26" fmla="*/ 3186123 h 6858000"/>
                <a:gd name="connsiteX27" fmla="*/ 1779764 w 6230407"/>
                <a:gd name="connsiteY27"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30407" h="6858000">
                  <a:moveTo>
                    <a:pt x="5634917" y="0"/>
                  </a:moveTo>
                  <a:lnTo>
                    <a:pt x="6230407" y="0"/>
                  </a:lnTo>
                  <a:lnTo>
                    <a:pt x="6230407" y="322046"/>
                  </a:lnTo>
                  <a:lnTo>
                    <a:pt x="6061915" y="206288"/>
                  </a:lnTo>
                  <a:cubicBezTo>
                    <a:pt x="5982213" y="157828"/>
                    <a:pt x="5899796" y="113801"/>
                    <a:pt x="5814792" y="74312"/>
                  </a:cubicBezTo>
                  <a:cubicBezTo>
                    <a:pt x="5769441" y="53261"/>
                    <a:pt x="5723362" y="33505"/>
                    <a:pt x="5676576" y="15049"/>
                  </a:cubicBezTo>
                  <a:close/>
                  <a:moveTo>
                    <a:pt x="1821847" y="0"/>
                  </a:moveTo>
                  <a:lnTo>
                    <a:pt x="3449591" y="0"/>
                  </a:lnTo>
                  <a:lnTo>
                    <a:pt x="3354111" y="29819"/>
                  </a:lnTo>
                  <a:cubicBezTo>
                    <a:pt x="3295072" y="49686"/>
                    <a:pt x="3236122" y="70955"/>
                    <a:pt x="3177287" y="93621"/>
                  </a:cubicBezTo>
                  <a:cubicBezTo>
                    <a:pt x="2718951" y="269871"/>
                    <a:pt x="2282682" y="529455"/>
                    <a:pt x="1915374" y="844207"/>
                  </a:cubicBezTo>
                  <a:cubicBezTo>
                    <a:pt x="1541678" y="1164331"/>
                    <a:pt x="1247976" y="1528591"/>
                    <a:pt x="1042545" y="1926532"/>
                  </a:cubicBezTo>
                  <a:cubicBezTo>
                    <a:pt x="832613" y="2333329"/>
                    <a:pt x="726050" y="2757113"/>
                    <a:pt x="726050" y="3186123"/>
                  </a:cubicBezTo>
                  <a:cubicBezTo>
                    <a:pt x="726050" y="3618181"/>
                    <a:pt x="896057" y="3870506"/>
                    <a:pt x="1249864" y="4355701"/>
                  </a:cubicBezTo>
                  <a:cubicBezTo>
                    <a:pt x="1335230" y="4472717"/>
                    <a:pt x="1423500" y="4593798"/>
                    <a:pt x="1513803" y="4726929"/>
                  </a:cubicBezTo>
                  <a:cubicBezTo>
                    <a:pt x="2203848" y="5744068"/>
                    <a:pt x="2944562" y="6178014"/>
                    <a:pt x="3990446" y="6178014"/>
                  </a:cubicBezTo>
                  <a:cubicBezTo>
                    <a:pt x="4676863" y="6178014"/>
                    <a:pt x="5180496" y="5824498"/>
                    <a:pt x="5870541" y="5285296"/>
                  </a:cubicBezTo>
                  <a:cubicBezTo>
                    <a:pt x="5947632" y="5225046"/>
                    <a:pt x="6024723" y="5165521"/>
                    <a:pt x="6099347" y="5108030"/>
                  </a:cubicBezTo>
                  <a:lnTo>
                    <a:pt x="6230407" y="5006078"/>
                  </a:lnTo>
                  <a:lnTo>
                    <a:pt x="6230407" y="5924458"/>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4DF24F7D-73CE-4EF0-86BC-1C1C4C5CB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061392 w 6230408"/>
                <a:gd name="connsiteY0" fmla="*/ 0 h 6858000"/>
                <a:gd name="connsiteX1" fmla="*/ 6230408 w 6230408"/>
                <a:gd name="connsiteY1" fmla="*/ 0 h 6858000"/>
                <a:gd name="connsiteX2" fmla="*/ 6230408 w 6230408"/>
                <a:gd name="connsiteY2" fmla="*/ 502666 h 6858000"/>
                <a:gd name="connsiteX3" fmla="*/ 6204367 w 6230408"/>
                <a:gd name="connsiteY3" fmla="*/ 480166 h 6858000"/>
                <a:gd name="connsiteX4" fmla="*/ 5753525 w 6230408"/>
                <a:gd name="connsiteY4" fmla="*/ 205991 h 6858000"/>
                <a:gd name="connsiteX5" fmla="*/ 5205685 w 6230408"/>
                <a:gd name="connsiteY5" fmla="*/ 25948 h 6858000"/>
                <a:gd name="connsiteX6" fmla="*/ 1821847 w 6230408"/>
                <a:gd name="connsiteY6" fmla="*/ 0 h 6858000"/>
                <a:gd name="connsiteX7" fmla="*/ 4114919 w 6230408"/>
                <a:gd name="connsiteY7" fmla="*/ 0 h 6858000"/>
                <a:gd name="connsiteX8" fmla="*/ 4086206 w 6230408"/>
                <a:gd name="connsiteY8" fmla="*/ 3507 h 6858000"/>
                <a:gd name="connsiteX9" fmla="*/ 3229262 w 6230408"/>
                <a:gd name="connsiteY9" fmla="*/ 229075 h 6858000"/>
                <a:gd name="connsiteX10" fmla="*/ 2009741 w 6230408"/>
                <a:gd name="connsiteY10" fmla="*/ 954400 h 6858000"/>
                <a:gd name="connsiteX11" fmla="*/ 1171466 w 6230408"/>
                <a:gd name="connsiteY11" fmla="*/ 1993025 h 6858000"/>
                <a:gd name="connsiteX12" fmla="*/ 871086 w 6230408"/>
                <a:gd name="connsiteY12" fmla="*/ 3186123 h 6858000"/>
                <a:gd name="connsiteX13" fmla="*/ 1367025 w 6230408"/>
                <a:gd name="connsiteY13" fmla="*/ 4270190 h 6858000"/>
                <a:gd name="connsiteX14" fmla="*/ 1633868 w 6230408"/>
                <a:gd name="connsiteY14" fmla="*/ 4645483 h 6858000"/>
                <a:gd name="connsiteX15" fmla="*/ 2651877 w 6230408"/>
                <a:gd name="connsiteY15" fmla="*/ 5684689 h 6858000"/>
                <a:gd name="connsiteX16" fmla="*/ 3990301 w 6230408"/>
                <a:gd name="connsiteY16" fmla="*/ 6032833 h 6858000"/>
                <a:gd name="connsiteX17" fmla="*/ 4851225 w 6230408"/>
                <a:gd name="connsiteY17" fmla="*/ 5811141 h 6858000"/>
                <a:gd name="connsiteX18" fmla="*/ 5780965 w 6230408"/>
                <a:gd name="connsiteY18" fmla="*/ 5171038 h 6858000"/>
                <a:gd name="connsiteX19" fmla="*/ 6010496 w 6230408"/>
                <a:gd name="connsiteY19" fmla="*/ 4993191 h 6858000"/>
                <a:gd name="connsiteX20" fmla="*/ 6230408 w 6230408"/>
                <a:gd name="connsiteY20" fmla="*/ 4822117 h 6858000"/>
                <a:gd name="connsiteX21" fmla="*/ 6230408 w 6230408"/>
                <a:gd name="connsiteY21" fmla="*/ 5924457 h 6858000"/>
                <a:gd name="connsiteX22" fmla="*/ 6056186 w 6230408"/>
                <a:gd name="connsiteY22" fmla="*/ 6058925 h 6858000"/>
                <a:gd name="connsiteX23" fmla="*/ 4500343 w 6230408"/>
                <a:gd name="connsiteY23" fmla="*/ 6854086 h 6858000"/>
                <a:gd name="connsiteX24" fmla="*/ 4476760 w 6230408"/>
                <a:gd name="connsiteY24" fmla="*/ 6858000 h 6858000"/>
                <a:gd name="connsiteX25" fmla="*/ 3391617 w 6230408"/>
                <a:gd name="connsiteY25" fmla="*/ 6858000 h 6858000"/>
                <a:gd name="connsiteX26" fmla="*/ 3242986 w 6230408"/>
                <a:gd name="connsiteY26" fmla="*/ 6833894 h 6858000"/>
                <a:gd name="connsiteX27" fmla="*/ 913044 w 6230408"/>
                <a:gd name="connsiteY27" fmla="*/ 5134452 h 6858000"/>
                <a:gd name="connsiteX28" fmla="*/ 0 w 6230408"/>
                <a:gd name="connsiteY28" fmla="*/ 3186123 h 6858000"/>
                <a:gd name="connsiteX29" fmla="*/ 1779764 w 6230408"/>
                <a:gd name="connsiteY29"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30408" h="6858000">
                  <a:moveTo>
                    <a:pt x="5061392" y="0"/>
                  </a:moveTo>
                  <a:lnTo>
                    <a:pt x="6230408" y="0"/>
                  </a:lnTo>
                  <a:lnTo>
                    <a:pt x="6230408" y="502666"/>
                  </a:lnTo>
                  <a:lnTo>
                    <a:pt x="6204367" y="480166"/>
                  </a:lnTo>
                  <a:cubicBezTo>
                    <a:pt x="6064466" y="372115"/>
                    <a:pt x="5913877" y="280469"/>
                    <a:pt x="5753525" y="205991"/>
                  </a:cubicBezTo>
                  <a:cubicBezTo>
                    <a:pt x="5581848" y="126214"/>
                    <a:pt x="5398775" y="66109"/>
                    <a:pt x="5205685" y="25948"/>
                  </a:cubicBezTo>
                  <a:close/>
                  <a:moveTo>
                    <a:pt x="1821847" y="0"/>
                  </a:moveTo>
                  <a:lnTo>
                    <a:pt x="4114919" y="0"/>
                  </a:lnTo>
                  <a:lnTo>
                    <a:pt x="4086206" y="3507"/>
                  </a:lnTo>
                  <a:cubicBezTo>
                    <a:pt x="3798985" y="45364"/>
                    <a:pt x="3509190" y="121369"/>
                    <a:pt x="3229262" y="229075"/>
                  </a:cubicBezTo>
                  <a:cubicBezTo>
                    <a:pt x="2786315" y="399518"/>
                    <a:pt x="2364564" y="650390"/>
                    <a:pt x="2009741" y="954400"/>
                  </a:cubicBezTo>
                  <a:cubicBezTo>
                    <a:pt x="1655354" y="1257973"/>
                    <a:pt x="1365573" y="1617151"/>
                    <a:pt x="1171466" y="1993025"/>
                  </a:cubicBezTo>
                  <a:cubicBezTo>
                    <a:pt x="972132" y="2379061"/>
                    <a:pt x="871086" y="2780487"/>
                    <a:pt x="871086" y="3186123"/>
                  </a:cubicBezTo>
                  <a:cubicBezTo>
                    <a:pt x="871086" y="3573756"/>
                    <a:pt x="1023091" y="3798642"/>
                    <a:pt x="1367025" y="4270190"/>
                  </a:cubicBezTo>
                  <a:cubicBezTo>
                    <a:pt x="1453117" y="4388222"/>
                    <a:pt x="1542113" y="4510319"/>
                    <a:pt x="1633868" y="4645483"/>
                  </a:cubicBezTo>
                  <a:cubicBezTo>
                    <a:pt x="1958347" y="5123709"/>
                    <a:pt x="2291248" y="5463723"/>
                    <a:pt x="2651877" y="5684689"/>
                  </a:cubicBezTo>
                  <a:cubicBezTo>
                    <a:pt x="3034139" y="5919011"/>
                    <a:pt x="3472005" y="6032833"/>
                    <a:pt x="3990301" y="6032833"/>
                  </a:cubicBezTo>
                  <a:cubicBezTo>
                    <a:pt x="4284438" y="6032833"/>
                    <a:pt x="4557959" y="5962420"/>
                    <a:pt x="4851225" y="5811141"/>
                  </a:cubicBezTo>
                  <a:cubicBezTo>
                    <a:pt x="5152330" y="5655798"/>
                    <a:pt x="5450387" y="5429315"/>
                    <a:pt x="5780965" y="5171038"/>
                  </a:cubicBezTo>
                  <a:cubicBezTo>
                    <a:pt x="5858491" y="5110498"/>
                    <a:pt x="5935727" y="5050828"/>
                    <a:pt x="6010496" y="4993191"/>
                  </a:cubicBezTo>
                  <a:lnTo>
                    <a:pt x="6230408" y="4822117"/>
                  </a:lnTo>
                  <a:lnTo>
                    <a:pt x="6230408" y="5924457"/>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Freeform: Shape 31">
              <a:extLst>
                <a:ext uri="{FF2B5EF4-FFF2-40B4-BE49-F238E27FC236}">
                  <a16:creationId xmlns:a16="http://schemas.microsoft.com/office/drawing/2014/main" id="{EC3445B6-9C0D-4865-BF68-CD74892D0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05128" y="0"/>
              <a:ext cx="6648564" cy="6858000"/>
            </a:xfrm>
            <a:custGeom>
              <a:avLst/>
              <a:gdLst>
                <a:gd name="connsiteX0" fmla="*/ 1242460 w 6394458"/>
                <a:gd name="connsiteY0" fmla="*/ 0 h 6858000"/>
                <a:gd name="connsiteX1" fmla="*/ 2160732 w 6394458"/>
                <a:gd name="connsiteY1" fmla="*/ 0 h 6858000"/>
                <a:gd name="connsiteX2" fmla="*/ 2096124 w 6394458"/>
                <a:gd name="connsiteY2" fmla="*/ 41936 h 6858000"/>
                <a:gd name="connsiteX3" fmla="*/ 1942232 w 6394458"/>
                <a:gd name="connsiteY3" fmla="*/ 154451 h 6858000"/>
                <a:gd name="connsiteX4" fmla="*/ 1941942 w 6394458"/>
                <a:gd name="connsiteY4" fmla="*/ 154741 h 6858000"/>
                <a:gd name="connsiteX5" fmla="*/ 1941652 w 6394458"/>
                <a:gd name="connsiteY5" fmla="*/ 155032 h 6858000"/>
                <a:gd name="connsiteX6" fmla="*/ 1878498 w 6394458"/>
                <a:gd name="connsiteY6" fmla="*/ 203377 h 6858000"/>
                <a:gd name="connsiteX7" fmla="*/ 1865722 w 6394458"/>
                <a:gd name="connsiteY7" fmla="*/ 213395 h 6858000"/>
                <a:gd name="connsiteX8" fmla="*/ 1791679 w 6394458"/>
                <a:gd name="connsiteY8" fmla="*/ 272483 h 6858000"/>
                <a:gd name="connsiteX9" fmla="*/ 1503495 w 6394458"/>
                <a:gd name="connsiteY9" fmla="*/ 525389 h 6858000"/>
                <a:gd name="connsiteX10" fmla="*/ 990135 w 6394458"/>
                <a:gd name="connsiteY10" fmla="*/ 1098128 h 6858000"/>
                <a:gd name="connsiteX11" fmla="*/ 771637 w 6394458"/>
                <a:gd name="connsiteY11" fmla="*/ 1416800 h 6858000"/>
                <a:gd name="connsiteX12" fmla="*/ 585660 w 6394458"/>
                <a:gd name="connsiteY12" fmla="*/ 1756960 h 6858000"/>
                <a:gd name="connsiteX13" fmla="*/ 585515 w 6394458"/>
                <a:gd name="connsiteY13" fmla="*/ 1757395 h 6858000"/>
                <a:gd name="connsiteX14" fmla="*/ 585370 w 6394458"/>
                <a:gd name="connsiteY14" fmla="*/ 1757831 h 6858000"/>
                <a:gd name="connsiteX15" fmla="*/ 544574 w 6394458"/>
                <a:gd name="connsiteY15" fmla="*/ 1845230 h 6858000"/>
                <a:gd name="connsiteX16" fmla="*/ 524539 w 6394458"/>
                <a:gd name="connsiteY16" fmla="*/ 1889510 h 6858000"/>
                <a:gd name="connsiteX17" fmla="*/ 505666 w 6394458"/>
                <a:gd name="connsiteY17" fmla="*/ 1933935 h 6858000"/>
                <a:gd name="connsiteX18" fmla="*/ 502762 w 6394458"/>
                <a:gd name="connsiteY18" fmla="*/ 1940904 h 6858000"/>
                <a:gd name="connsiteX19" fmla="*/ 469661 w 6394458"/>
                <a:gd name="connsiteY19" fmla="*/ 2023512 h 6858000"/>
                <a:gd name="connsiteX20" fmla="*/ 456885 w 6394458"/>
                <a:gd name="connsiteY20" fmla="*/ 2057049 h 6858000"/>
                <a:gd name="connsiteX21" fmla="*/ 435688 w 6394458"/>
                <a:gd name="connsiteY21" fmla="*/ 2114395 h 6858000"/>
                <a:gd name="connsiteX22" fmla="*/ 435543 w 6394458"/>
                <a:gd name="connsiteY22" fmla="*/ 2114976 h 6858000"/>
                <a:gd name="connsiteX23" fmla="*/ 435253 w 6394458"/>
                <a:gd name="connsiteY23" fmla="*/ 2115557 h 6858000"/>
                <a:gd name="connsiteX24" fmla="*/ 324770 w 6394458"/>
                <a:gd name="connsiteY24" fmla="*/ 2488382 h 6858000"/>
                <a:gd name="connsiteX25" fmla="*/ 235338 w 6394458"/>
                <a:gd name="connsiteY25" fmla="*/ 3261036 h 6858000"/>
                <a:gd name="connsiteX26" fmla="*/ 272505 w 6394458"/>
                <a:gd name="connsiteY26" fmla="*/ 3641991 h 6858000"/>
                <a:gd name="connsiteX27" fmla="*/ 385891 w 6394458"/>
                <a:gd name="connsiteY27" fmla="*/ 4006104 h 6858000"/>
                <a:gd name="connsiteX28" fmla="*/ 386182 w 6394458"/>
                <a:gd name="connsiteY28" fmla="*/ 4006685 h 6858000"/>
                <a:gd name="connsiteX29" fmla="*/ 386472 w 6394458"/>
                <a:gd name="connsiteY29" fmla="*/ 4007266 h 6858000"/>
                <a:gd name="connsiteX30" fmla="*/ 413911 w 6394458"/>
                <a:gd name="connsiteY30" fmla="*/ 4068823 h 6858000"/>
                <a:gd name="connsiteX31" fmla="*/ 425380 w 6394458"/>
                <a:gd name="connsiteY31" fmla="*/ 4093794 h 6858000"/>
                <a:gd name="connsiteX32" fmla="*/ 435834 w 6394458"/>
                <a:gd name="connsiteY32" fmla="*/ 4114845 h 6858000"/>
                <a:gd name="connsiteX33" fmla="*/ 468644 w 6394458"/>
                <a:gd name="connsiteY33" fmla="*/ 4178435 h 6858000"/>
                <a:gd name="connsiteX34" fmla="*/ 468935 w 6394458"/>
                <a:gd name="connsiteY34" fmla="*/ 4179015 h 6858000"/>
                <a:gd name="connsiteX35" fmla="*/ 469225 w 6394458"/>
                <a:gd name="connsiteY35" fmla="*/ 4179596 h 6858000"/>
                <a:gd name="connsiteX36" fmla="*/ 566496 w 6394458"/>
                <a:gd name="connsiteY36" fmla="*/ 4345828 h 6858000"/>
                <a:gd name="connsiteX37" fmla="*/ 674366 w 6394458"/>
                <a:gd name="connsiteY37" fmla="*/ 4507124 h 6858000"/>
                <a:gd name="connsiteX38" fmla="*/ 790946 w 6394458"/>
                <a:gd name="connsiteY38" fmla="*/ 4665372 h 6858000"/>
                <a:gd name="connsiteX39" fmla="*/ 938015 w 6394458"/>
                <a:gd name="connsiteY39" fmla="*/ 4855559 h 6858000"/>
                <a:gd name="connsiteX40" fmla="*/ 1035286 w 6394458"/>
                <a:gd name="connsiteY40" fmla="*/ 4980269 h 6858000"/>
                <a:gd name="connsiteX41" fmla="*/ 1158254 w 6394458"/>
                <a:gd name="connsiteY41" fmla="*/ 5140985 h 6858000"/>
                <a:gd name="connsiteX42" fmla="*/ 1221118 w 6394458"/>
                <a:gd name="connsiteY42" fmla="*/ 5226351 h 6858000"/>
                <a:gd name="connsiteX43" fmla="*/ 1277448 w 6394458"/>
                <a:gd name="connsiteY43" fmla="*/ 5303007 h 6858000"/>
                <a:gd name="connsiteX44" fmla="*/ 1277739 w 6394458"/>
                <a:gd name="connsiteY44" fmla="*/ 5303297 h 6858000"/>
                <a:gd name="connsiteX45" fmla="*/ 1278029 w 6394458"/>
                <a:gd name="connsiteY45" fmla="*/ 5303588 h 6858000"/>
                <a:gd name="connsiteX46" fmla="*/ 1376607 w 6394458"/>
                <a:gd name="connsiteY46" fmla="*/ 5433525 h 6858000"/>
                <a:gd name="connsiteX47" fmla="*/ 1395625 w 6394458"/>
                <a:gd name="connsiteY47" fmla="*/ 5458060 h 6858000"/>
                <a:gd name="connsiteX48" fmla="*/ 1405207 w 6394458"/>
                <a:gd name="connsiteY48" fmla="*/ 5469965 h 6858000"/>
                <a:gd name="connsiteX49" fmla="*/ 1518739 w 6394458"/>
                <a:gd name="connsiteY49" fmla="*/ 5607597 h 6858000"/>
                <a:gd name="connsiteX50" fmla="*/ 1779194 w 6394458"/>
                <a:gd name="connsiteY50" fmla="*/ 5888957 h 6858000"/>
                <a:gd name="connsiteX51" fmla="*/ 2361805 w 6394458"/>
                <a:gd name="connsiteY51" fmla="*/ 6356876 h 6858000"/>
                <a:gd name="connsiteX52" fmla="*/ 2682656 w 6394458"/>
                <a:gd name="connsiteY52" fmla="*/ 6532110 h 6858000"/>
                <a:gd name="connsiteX53" fmla="*/ 2682946 w 6394458"/>
                <a:gd name="connsiteY53" fmla="*/ 6532255 h 6858000"/>
                <a:gd name="connsiteX54" fmla="*/ 2683236 w 6394458"/>
                <a:gd name="connsiteY54" fmla="*/ 6532400 h 6858000"/>
                <a:gd name="connsiteX55" fmla="*/ 3021944 w 6394458"/>
                <a:gd name="connsiteY55" fmla="*/ 6664805 h 6858000"/>
                <a:gd name="connsiteX56" fmla="*/ 3375605 w 6394458"/>
                <a:gd name="connsiteY56" fmla="*/ 6756415 h 6858000"/>
                <a:gd name="connsiteX57" fmla="*/ 3555048 w 6394458"/>
                <a:gd name="connsiteY57" fmla="*/ 6786612 h 6858000"/>
                <a:gd name="connsiteX58" fmla="*/ 3735218 w 6394458"/>
                <a:gd name="connsiteY58" fmla="*/ 6807083 h 6858000"/>
                <a:gd name="connsiteX59" fmla="*/ 4108188 w 6394458"/>
                <a:gd name="connsiteY59" fmla="*/ 6823343 h 6858000"/>
                <a:gd name="connsiteX60" fmla="*/ 4126917 w 6394458"/>
                <a:gd name="connsiteY60" fmla="*/ 6823343 h 6858000"/>
                <a:gd name="connsiteX61" fmla="*/ 4151597 w 6394458"/>
                <a:gd name="connsiteY61" fmla="*/ 6823488 h 6858000"/>
                <a:gd name="connsiteX62" fmla="*/ 4199652 w 6394458"/>
                <a:gd name="connsiteY62" fmla="*/ 6822763 h 6858000"/>
                <a:gd name="connsiteX63" fmla="*/ 4200088 w 6394458"/>
                <a:gd name="connsiteY63" fmla="*/ 6822763 h 6858000"/>
                <a:gd name="connsiteX64" fmla="*/ 4200523 w 6394458"/>
                <a:gd name="connsiteY64" fmla="*/ 6822763 h 6858000"/>
                <a:gd name="connsiteX65" fmla="*/ 4245675 w 6394458"/>
                <a:gd name="connsiteY65" fmla="*/ 6821601 h 6858000"/>
                <a:gd name="connsiteX66" fmla="*/ 4291117 w 6394458"/>
                <a:gd name="connsiteY66" fmla="*/ 6819277 h 6858000"/>
                <a:gd name="connsiteX67" fmla="*/ 4469108 w 6394458"/>
                <a:gd name="connsiteY67" fmla="*/ 6803743 h 6858000"/>
                <a:gd name="connsiteX68" fmla="*/ 5157267 w 6394458"/>
                <a:gd name="connsiteY68" fmla="*/ 6617766 h 6858000"/>
                <a:gd name="connsiteX69" fmla="*/ 5484069 w 6394458"/>
                <a:gd name="connsiteY69" fmla="*/ 6455744 h 6858000"/>
                <a:gd name="connsiteX70" fmla="*/ 5801144 w 6394458"/>
                <a:gd name="connsiteY70" fmla="*/ 6257717 h 6858000"/>
                <a:gd name="connsiteX71" fmla="*/ 6111106 w 6394458"/>
                <a:gd name="connsiteY71" fmla="*/ 6032542 h 6858000"/>
                <a:gd name="connsiteX72" fmla="*/ 6264127 w 6394458"/>
                <a:gd name="connsiteY72" fmla="*/ 5913203 h 6858000"/>
                <a:gd name="connsiteX73" fmla="*/ 6394458 w 6394458"/>
                <a:gd name="connsiteY73" fmla="*/ 5808939 h 6858000"/>
                <a:gd name="connsiteX74" fmla="*/ 6394458 w 6394458"/>
                <a:gd name="connsiteY74" fmla="*/ 6858000 h 6858000"/>
                <a:gd name="connsiteX75" fmla="*/ 2234128 w 6394458"/>
                <a:gd name="connsiteY75" fmla="*/ 6858000 h 6858000"/>
                <a:gd name="connsiteX76" fmla="*/ 2151583 w 6394458"/>
                <a:gd name="connsiteY76" fmla="*/ 6802146 h 6858000"/>
                <a:gd name="connsiteX77" fmla="*/ 593791 w 6394458"/>
                <a:gd name="connsiteY77" fmla="*/ 5241450 h 6858000"/>
                <a:gd name="connsiteX78" fmla="*/ 0 w 6394458"/>
                <a:gd name="connsiteY78" fmla="*/ 3044861 h 6858000"/>
                <a:gd name="connsiteX79" fmla="*/ 342337 w 6394458"/>
                <a:gd name="connsiteY79" fmla="*/ 1349581 h 6858000"/>
                <a:gd name="connsiteX80" fmla="*/ 1129762 w 6394458"/>
                <a:gd name="connsiteY80" fmla="*/ 118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394458" h="6858000">
                  <a:moveTo>
                    <a:pt x="1242460" y="0"/>
                  </a:moveTo>
                  <a:lnTo>
                    <a:pt x="2160732" y="0"/>
                  </a:lnTo>
                  <a:lnTo>
                    <a:pt x="2096124" y="41936"/>
                  </a:lnTo>
                  <a:cubicBezTo>
                    <a:pt x="2053586" y="71988"/>
                    <a:pt x="1997691" y="111913"/>
                    <a:pt x="1942232" y="154451"/>
                  </a:cubicBezTo>
                  <a:lnTo>
                    <a:pt x="1941942" y="154741"/>
                  </a:lnTo>
                  <a:lnTo>
                    <a:pt x="1941652" y="155032"/>
                  </a:lnTo>
                  <a:cubicBezTo>
                    <a:pt x="1920455" y="170711"/>
                    <a:pt x="1899113" y="187262"/>
                    <a:pt x="1878498" y="203377"/>
                  </a:cubicBezTo>
                  <a:lnTo>
                    <a:pt x="1865722" y="213395"/>
                  </a:lnTo>
                  <a:cubicBezTo>
                    <a:pt x="1838863" y="233865"/>
                    <a:pt x="1813311" y="254771"/>
                    <a:pt x="1791679" y="272483"/>
                  </a:cubicBezTo>
                  <a:cubicBezTo>
                    <a:pt x="1684245" y="360463"/>
                    <a:pt x="1590023" y="443216"/>
                    <a:pt x="1503495" y="525389"/>
                  </a:cubicBezTo>
                  <a:cubicBezTo>
                    <a:pt x="1315050" y="703090"/>
                    <a:pt x="1142430" y="895746"/>
                    <a:pt x="990135" y="1098128"/>
                  </a:cubicBezTo>
                  <a:cubicBezTo>
                    <a:pt x="911301" y="1202949"/>
                    <a:pt x="837695" y="1310238"/>
                    <a:pt x="771637" y="1416800"/>
                  </a:cubicBezTo>
                  <a:cubicBezTo>
                    <a:pt x="697595" y="1538898"/>
                    <a:pt x="636764" y="1650106"/>
                    <a:pt x="585660" y="1756960"/>
                  </a:cubicBezTo>
                  <a:lnTo>
                    <a:pt x="585515" y="1757395"/>
                  </a:lnTo>
                  <a:lnTo>
                    <a:pt x="585370" y="1757831"/>
                  </a:lnTo>
                  <a:cubicBezTo>
                    <a:pt x="570271" y="1788174"/>
                    <a:pt x="556334" y="1818952"/>
                    <a:pt x="544574" y="1845230"/>
                  </a:cubicBezTo>
                  <a:lnTo>
                    <a:pt x="524539" y="1889510"/>
                  </a:lnTo>
                  <a:lnTo>
                    <a:pt x="505666" y="1933935"/>
                  </a:lnTo>
                  <a:lnTo>
                    <a:pt x="502762" y="1940904"/>
                  </a:lnTo>
                  <a:cubicBezTo>
                    <a:pt x="491002" y="1969214"/>
                    <a:pt x="479823" y="1996073"/>
                    <a:pt x="469661" y="2023512"/>
                  </a:cubicBezTo>
                  <a:cubicBezTo>
                    <a:pt x="465450" y="2034691"/>
                    <a:pt x="461240" y="2045870"/>
                    <a:pt x="456885" y="2057049"/>
                  </a:cubicBezTo>
                  <a:cubicBezTo>
                    <a:pt x="449190" y="2076794"/>
                    <a:pt x="442076" y="2095522"/>
                    <a:pt x="435688" y="2114395"/>
                  </a:cubicBezTo>
                  <a:lnTo>
                    <a:pt x="435543" y="2114976"/>
                  </a:lnTo>
                  <a:lnTo>
                    <a:pt x="435253" y="2115557"/>
                  </a:lnTo>
                  <a:cubicBezTo>
                    <a:pt x="390392" y="2239687"/>
                    <a:pt x="353226" y="2365123"/>
                    <a:pt x="324770" y="2488382"/>
                  </a:cubicBezTo>
                  <a:cubicBezTo>
                    <a:pt x="265391" y="2742158"/>
                    <a:pt x="235193" y="3002178"/>
                    <a:pt x="235338" y="3261036"/>
                  </a:cubicBezTo>
                  <a:cubicBezTo>
                    <a:pt x="236210" y="3391989"/>
                    <a:pt x="248695" y="3520474"/>
                    <a:pt x="272505" y="3641991"/>
                  </a:cubicBezTo>
                  <a:cubicBezTo>
                    <a:pt x="299073" y="3770621"/>
                    <a:pt x="337110" y="3893154"/>
                    <a:pt x="385891" y="4006104"/>
                  </a:cubicBezTo>
                  <a:lnTo>
                    <a:pt x="386182" y="4006685"/>
                  </a:lnTo>
                  <a:lnTo>
                    <a:pt x="386472" y="4007266"/>
                  </a:lnTo>
                  <a:cubicBezTo>
                    <a:pt x="394747" y="4027591"/>
                    <a:pt x="404039" y="4047626"/>
                    <a:pt x="413911" y="4068823"/>
                  </a:cubicBezTo>
                  <a:cubicBezTo>
                    <a:pt x="417686" y="4077098"/>
                    <a:pt x="421606" y="4085374"/>
                    <a:pt x="425380" y="4093794"/>
                  </a:cubicBezTo>
                  <a:cubicBezTo>
                    <a:pt x="428865" y="4100908"/>
                    <a:pt x="432349" y="4107876"/>
                    <a:pt x="435834" y="4114845"/>
                  </a:cubicBezTo>
                  <a:cubicBezTo>
                    <a:pt x="446867" y="4136913"/>
                    <a:pt x="457320" y="4157819"/>
                    <a:pt x="468644" y="4178435"/>
                  </a:cubicBezTo>
                  <a:lnTo>
                    <a:pt x="468935" y="4179015"/>
                  </a:lnTo>
                  <a:lnTo>
                    <a:pt x="469225" y="4179596"/>
                  </a:lnTo>
                  <a:cubicBezTo>
                    <a:pt x="495213" y="4229103"/>
                    <a:pt x="525120" y="4280352"/>
                    <a:pt x="566496" y="4345828"/>
                  </a:cubicBezTo>
                  <a:cubicBezTo>
                    <a:pt x="598727" y="4397368"/>
                    <a:pt x="633135" y="4447745"/>
                    <a:pt x="674366" y="4507124"/>
                  </a:cubicBezTo>
                  <a:cubicBezTo>
                    <a:pt x="713129" y="4561713"/>
                    <a:pt x="753199" y="4615139"/>
                    <a:pt x="790946" y="4665372"/>
                  </a:cubicBezTo>
                  <a:cubicBezTo>
                    <a:pt x="839001" y="4729106"/>
                    <a:pt x="889379" y="4793421"/>
                    <a:pt x="938015" y="4855559"/>
                  </a:cubicBezTo>
                  <a:cubicBezTo>
                    <a:pt x="969955" y="4896355"/>
                    <a:pt x="1003056" y="4938457"/>
                    <a:pt x="1035286" y="4980269"/>
                  </a:cubicBezTo>
                  <a:cubicBezTo>
                    <a:pt x="1069113" y="5023969"/>
                    <a:pt x="1113684" y="5081606"/>
                    <a:pt x="1158254" y="5140985"/>
                  </a:cubicBezTo>
                  <a:cubicBezTo>
                    <a:pt x="1179451" y="5169005"/>
                    <a:pt x="1200647" y="5198186"/>
                    <a:pt x="1221118" y="5226351"/>
                  </a:cubicBezTo>
                  <a:cubicBezTo>
                    <a:pt x="1240572" y="5253065"/>
                    <a:pt x="1259010" y="5278471"/>
                    <a:pt x="1277448" y="5303007"/>
                  </a:cubicBezTo>
                  <a:lnTo>
                    <a:pt x="1277739" y="5303297"/>
                  </a:lnTo>
                  <a:lnTo>
                    <a:pt x="1278029" y="5303588"/>
                  </a:lnTo>
                  <a:cubicBezTo>
                    <a:pt x="1309824" y="5347287"/>
                    <a:pt x="1343796" y="5391132"/>
                    <a:pt x="1376607" y="5433525"/>
                  </a:cubicBezTo>
                  <a:lnTo>
                    <a:pt x="1395625" y="5458060"/>
                  </a:lnTo>
                  <a:lnTo>
                    <a:pt x="1405207" y="5469965"/>
                  </a:lnTo>
                  <a:cubicBezTo>
                    <a:pt x="1442083" y="5515552"/>
                    <a:pt x="1479976" y="5562736"/>
                    <a:pt x="1518739" y="5607597"/>
                  </a:cubicBezTo>
                  <a:cubicBezTo>
                    <a:pt x="1603960" y="5707481"/>
                    <a:pt x="1691650" y="5802139"/>
                    <a:pt x="1779194" y="5888957"/>
                  </a:cubicBezTo>
                  <a:cubicBezTo>
                    <a:pt x="1965606" y="6072902"/>
                    <a:pt x="2161746" y="6230423"/>
                    <a:pt x="2361805" y="6356876"/>
                  </a:cubicBezTo>
                  <a:cubicBezTo>
                    <a:pt x="2475047" y="6427870"/>
                    <a:pt x="2579867" y="6485217"/>
                    <a:pt x="2682656" y="6532110"/>
                  </a:cubicBezTo>
                  <a:lnTo>
                    <a:pt x="2682946" y="6532255"/>
                  </a:lnTo>
                  <a:lnTo>
                    <a:pt x="2683236" y="6532400"/>
                  </a:lnTo>
                  <a:cubicBezTo>
                    <a:pt x="2787767" y="6581616"/>
                    <a:pt x="2901734" y="6626187"/>
                    <a:pt x="3021944" y="6664805"/>
                  </a:cubicBezTo>
                  <a:cubicBezTo>
                    <a:pt x="3132572" y="6700374"/>
                    <a:pt x="3251620" y="6731298"/>
                    <a:pt x="3375605" y="6756415"/>
                  </a:cubicBezTo>
                  <a:cubicBezTo>
                    <a:pt x="3432661" y="6767738"/>
                    <a:pt x="3493201" y="6777901"/>
                    <a:pt x="3555048" y="6786612"/>
                  </a:cubicBezTo>
                  <a:cubicBezTo>
                    <a:pt x="3613121" y="6794742"/>
                    <a:pt x="3673807" y="6801566"/>
                    <a:pt x="3735218" y="6807083"/>
                  </a:cubicBezTo>
                  <a:cubicBezTo>
                    <a:pt x="3852670" y="6817826"/>
                    <a:pt x="3974622" y="6823052"/>
                    <a:pt x="4108188" y="6823343"/>
                  </a:cubicBezTo>
                  <a:lnTo>
                    <a:pt x="4126917" y="6823343"/>
                  </a:lnTo>
                  <a:cubicBezTo>
                    <a:pt x="4135192" y="6823488"/>
                    <a:pt x="4143322" y="6823488"/>
                    <a:pt x="4151597" y="6823488"/>
                  </a:cubicBezTo>
                  <a:cubicBezTo>
                    <a:pt x="4171487" y="6823488"/>
                    <a:pt x="4186296" y="6823343"/>
                    <a:pt x="4199652" y="6822763"/>
                  </a:cubicBezTo>
                  <a:lnTo>
                    <a:pt x="4200088" y="6822763"/>
                  </a:lnTo>
                  <a:lnTo>
                    <a:pt x="4200523" y="6822763"/>
                  </a:lnTo>
                  <a:lnTo>
                    <a:pt x="4245675" y="6821601"/>
                  </a:lnTo>
                  <a:lnTo>
                    <a:pt x="4291117" y="6819277"/>
                  </a:lnTo>
                  <a:cubicBezTo>
                    <a:pt x="4342801" y="6816955"/>
                    <a:pt x="4397825" y="6812164"/>
                    <a:pt x="4469108" y="6803743"/>
                  </a:cubicBezTo>
                  <a:cubicBezTo>
                    <a:pt x="4700672" y="6775433"/>
                    <a:pt x="4932236" y="6712860"/>
                    <a:pt x="5157267" y="6617766"/>
                  </a:cubicBezTo>
                  <a:cubicBezTo>
                    <a:pt x="5260490" y="6574648"/>
                    <a:pt x="5367344" y="6521656"/>
                    <a:pt x="5484069" y="6455744"/>
                  </a:cubicBezTo>
                  <a:cubicBezTo>
                    <a:pt x="5584535" y="6399414"/>
                    <a:pt x="5688194" y="6334663"/>
                    <a:pt x="5801144" y="6257717"/>
                  </a:cubicBezTo>
                  <a:cubicBezTo>
                    <a:pt x="5894061" y="6194419"/>
                    <a:pt x="5992638" y="6122844"/>
                    <a:pt x="6111106" y="6032542"/>
                  </a:cubicBezTo>
                  <a:cubicBezTo>
                    <a:pt x="6163081" y="5993052"/>
                    <a:pt x="6215491" y="5951676"/>
                    <a:pt x="6264127" y="5913203"/>
                  </a:cubicBezTo>
                  <a:lnTo>
                    <a:pt x="6394458" y="5808939"/>
                  </a:lnTo>
                  <a:lnTo>
                    <a:pt x="6394458" y="6858000"/>
                  </a:lnTo>
                  <a:lnTo>
                    <a:pt x="2234128" y="6858000"/>
                  </a:lnTo>
                  <a:lnTo>
                    <a:pt x="2151583" y="6802146"/>
                  </a:lnTo>
                  <a:cubicBezTo>
                    <a:pt x="1509012" y="6424386"/>
                    <a:pt x="970245" y="5884748"/>
                    <a:pt x="593791" y="5241450"/>
                  </a:cubicBezTo>
                  <a:cubicBezTo>
                    <a:pt x="205286" y="4577683"/>
                    <a:pt x="0" y="3818240"/>
                    <a:pt x="0" y="3044861"/>
                  </a:cubicBezTo>
                  <a:cubicBezTo>
                    <a:pt x="0" y="2457023"/>
                    <a:pt x="115129" y="1886606"/>
                    <a:pt x="342337" y="1349581"/>
                  </a:cubicBezTo>
                  <a:cubicBezTo>
                    <a:pt x="534284" y="895692"/>
                    <a:pt x="798705" y="482372"/>
                    <a:pt x="1129762" y="11818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1905757E-C772-4187-BD34-A12DC33F3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266" y="0"/>
              <a:ext cx="6419426" cy="6858000"/>
            </a:xfrm>
            <a:custGeom>
              <a:avLst/>
              <a:gdLst>
                <a:gd name="connsiteX0" fmla="*/ 6419426 w 6419426"/>
                <a:gd name="connsiteY0" fmla="*/ 6276207 h 6858000"/>
                <a:gd name="connsiteX1" fmla="*/ 6419426 w 6419426"/>
                <a:gd name="connsiteY1" fmla="*/ 6858000 h 6858000"/>
                <a:gd name="connsiteX2" fmla="*/ 5377226 w 6419426"/>
                <a:gd name="connsiteY2" fmla="*/ 6858000 h 6858000"/>
                <a:gd name="connsiteX3" fmla="*/ 5526079 w 6419426"/>
                <a:gd name="connsiteY3" fmla="*/ 6799309 h 6858000"/>
                <a:gd name="connsiteX4" fmla="*/ 6372097 w 6419426"/>
                <a:gd name="connsiteY4" fmla="*/ 6313400 h 6858000"/>
                <a:gd name="connsiteX5" fmla="*/ 0 w 6419426"/>
                <a:gd name="connsiteY5" fmla="*/ 3944218 h 6858000"/>
                <a:gd name="connsiteX6" fmla="*/ 31811 w 6419426"/>
                <a:gd name="connsiteY6" fmla="*/ 4082046 h 6858000"/>
                <a:gd name="connsiteX7" fmla="*/ 2375871 w 6419426"/>
                <a:gd name="connsiteY7" fmla="*/ 6799309 h 6858000"/>
                <a:gd name="connsiteX8" fmla="*/ 2524724 w 6419426"/>
                <a:gd name="connsiteY8" fmla="*/ 6858000 h 6858000"/>
                <a:gd name="connsiteX9" fmla="*/ 0 w 6419426"/>
                <a:gd name="connsiteY9" fmla="*/ 6858000 h 6858000"/>
                <a:gd name="connsiteX10" fmla="*/ 0 w 6419426"/>
                <a:gd name="connsiteY10" fmla="*/ 0 h 6858000"/>
                <a:gd name="connsiteX11" fmla="*/ 1320019 w 6419426"/>
                <a:gd name="connsiteY11" fmla="*/ 0 h 6858000"/>
                <a:gd name="connsiteX12" fmla="*/ 1089625 w 6419426"/>
                <a:gd name="connsiteY12" fmla="*/ 209396 h 6858000"/>
                <a:gd name="connsiteX13" fmla="*/ 31811 w 6419426"/>
                <a:gd name="connsiteY13" fmla="*/ 2059448 h 6858000"/>
                <a:gd name="connsiteX14" fmla="*/ 0 w 6419426"/>
                <a:gd name="connsiteY14" fmla="*/ 21972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426" h="6858000">
                  <a:moveTo>
                    <a:pt x="6419426" y="6276207"/>
                  </a:moveTo>
                  <a:lnTo>
                    <a:pt x="6419426" y="6858000"/>
                  </a:lnTo>
                  <a:lnTo>
                    <a:pt x="5377226" y="6858000"/>
                  </a:lnTo>
                  <a:lnTo>
                    <a:pt x="5526079" y="6799309"/>
                  </a:lnTo>
                  <a:cubicBezTo>
                    <a:pt x="5828657" y="6671330"/>
                    <a:pt x="6112428" y="6507594"/>
                    <a:pt x="6372097" y="6313400"/>
                  </a:cubicBezTo>
                  <a:close/>
                  <a:moveTo>
                    <a:pt x="0" y="3944218"/>
                  </a:moveTo>
                  <a:lnTo>
                    <a:pt x="31811" y="4082046"/>
                  </a:lnTo>
                  <a:cubicBezTo>
                    <a:pt x="347839" y="5310348"/>
                    <a:pt x="1226077" y="6312987"/>
                    <a:pt x="2375871" y="6799309"/>
                  </a:cubicBezTo>
                  <a:lnTo>
                    <a:pt x="2524724" y="6858000"/>
                  </a:lnTo>
                  <a:lnTo>
                    <a:pt x="0" y="6858000"/>
                  </a:lnTo>
                  <a:close/>
                  <a:moveTo>
                    <a:pt x="0" y="0"/>
                  </a:moveTo>
                  <a:lnTo>
                    <a:pt x="1320019" y="0"/>
                  </a:lnTo>
                  <a:lnTo>
                    <a:pt x="1089625" y="209396"/>
                  </a:lnTo>
                  <a:cubicBezTo>
                    <a:pt x="586180" y="712841"/>
                    <a:pt x="214775" y="1348326"/>
                    <a:pt x="31811" y="2059448"/>
                  </a:cubicBezTo>
                  <a:lnTo>
                    <a:pt x="0" y="21972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5BC4F95-751E-347B-06D7-C04D8DA3C7EE}"/>
              </a:ext>
            </a:extLst>
          </p:cNvPr>
          <p:cNvSpPr>
            <a:spLocks noGrp="1"/>
          </p:cNvSpPr>
          <p:nvPr>
            <p:ph type="title"/>
          </p:nvPr>
        </p:nvSpPr>
        <p:spPr>
          <a:xfrm>
            <a:off x="804672" y="798445"/>
            <a:ext cx="4803636" cy="1311664"/>
          </a:xfrm>
        </p:spPr>
        <p:txBody>
          <a:bodyPr anchor="b">
            <a:normAutofit/>
          </a:bodyPr>
          <a:lstStyle/>
          <a:p>
            <a:r>
              <a:rPr lang="en-US" sz="2800">
                <a:solidFill>
                  <a:schemeClr val="tx2"/>
                </a:solidFill>
                <a:latin typeface="Bahnschrift" panose="020B0502040204020203" pitchFamily="34" charset="0"/>
              </a:rPr>
              <a:t>Task 1: Identifying and using appropriate method to deal missing values</a:t>
            </a:r>
          </a:p>
        </p:txBody>
      </p:sp>
      <p:sp>
        <p:nvSpPr>
          <p:cNvPr id="3" name="Content Placeholder 2">
            <a:extLst>
              <a:ext uri="{FF2B5EF4-FFF2-40B4-BE49-F238E27FC236}">
                <a16:creationId xmlns:a16="http://schemas.microsoft.com/office/drawing/2014/main" id="{C836DE8C-BF61-203F-5C78-40523F5613AF}"/>
              </a:ext>
            </a:extLst>
          </p:cNvPr>
          <p:cNvSpPr>
            <a:spLocks noGrp="1"/>
          </p:cNvSpPr>
          <p:nvPr>
            <p:ph idx="1"/>
          </p:nvPr>
        </p:nvSpPr>
        <p:spPr>
          <a:xfrm>
            <a:off x="804672" y="2272143"/>
            <a:ext cx="4706803" cy="3788830"/>
          </a:xfrm>
        </p:spPr>
        <p:txBody>
          <a:bodyPr anchor="ctr">
            <a:normAutofit/>
          </a:bodyPr>
          <a:lstStyle/>
          <a:p>
            <a:r>
              <a:rPr lang="en-US" sz="1300" b="1">
                <a:solidFill>
                  <a:schemeClr val="tx2"/>
                </a:solidFill>
              </a:rPr>
              <a:t>Tech-stack Used: </a:t>
            </a:r>
            <a:r>
              <a:rPr lang="en-US" sz="1300">
                <a:solidFill>
                  <a:schemeClr val="tx2"/>
                </a:solidFill>
              </a:rPr>
              <a:t>Google-Colab because it has all in-built modules readily available and is versatile and is very popular nowadays.</a:t>
            </a:r>
          </a:p>
          <a:p>
            <a:r>
              <a:rPr lang="en-US" sz="1300" b="1">
                <a:solidFill>
                  <a:schemeClr val="tx2"/>
                </a:solidFill>
              </a:rPr>
              <a:t>Approach: </a:t>
            </a:r>
            <a:r>
              <a:rPr lang="en-US" sz="1300">
                <a:solidFill>
                  <a:schemeClr val="tx2"/>
                </a:solidFill>
              </a:rPr>
              <a:t>So inn order to deal with the missing values firstly I uploaded the 2 datasets namely ‘Application_data’ &amp; ’previous_data’ into the Colab using pandas and identified the missing values using isnull().sum() method .</a:t>
            </a:r>
          </a:p>
          <a:p>
            <a:pPr>
              <a:buFont typeface="Wingdings" panose="05000000000000000000" pitchFamily="2" charset="2"/>
              <a:buChar char="Ø"/>
            </a:pPr>
            <a:r>
              <a:rPr lang="en-US" sz="1300">
                <a:solidFill>
                  <a:schemeClr val="tx2"/>
                </a:solidFill>
              </a:rPr>
              <a:t>Then I assigned a min value as 3000 because if a column has 3000 null values what use it would be so I dropped all those columns. Then I removed columns like flag_document_2,3…. Because the column description was not clear.</a:t>
            </a:r>
          </a:p>
          <a:p>
            <a:pPr>
              <a:buFont typeface="Wingdings" panose="05000000000000000000" pitchFamily="2" charset="2"/>
              <a:buChar char="Ø"/>
            </a:pPr>
            <a:r>
              <a:rPr lang="en-US" sz="1300">
                <a:solidFill>
                  <a:schemeClr val="tx2"/>
                </a:solidFill>
              </a:rPr>
              <a:t>Then I once again checked for null values in the dataset and used methods like ffill,fillna with mean,mode,etc..</a:t>
            </a:r>
          </a:p>
          <a:p>
            <a:pPr>
              <a:buFont typeface="Wingdings" panose="05000000000000000000" pitchFamily="2" charset="2"/>
              <a:buChar char="Ø"/>
            </a:pPr>
            <a:r>
              <a:rPr lang="en-US" sz="1300">
                <a:solidFill>
                  <a:schemeClr val="tx2"/>
                </a:solidFill>
              </a:rPr>
              <a:t>Also I have converted the negative value of certain columns to positive using abs() function.</a:t>
            </a:r>
          </a:p>
          <a:p>
            <a:pPr>
              <a:buFont typeface="Wingdings" panose="05000000000000000000" pitchFamily="2" charset="2"/>
              <a:buChar char="Ø"/>
            </a:pPr>
            <a:r>
              <a:rPr lang="en-US" sz="1300">
                <a:solidFill>
                  <a:schemeClr val="tx2"/>
                </a:solidFill>
              </a:rPr>
              <a:t>Then I repeated same steps of cleaning for ’ Previous_data ‘ dataset too.</a:t>
            </a:r>
          </a:p>
        </p:txBody>
      </p:sp>
    </p:spTree>
    <p:extLst>
      <p:ext uri="{BB962C8B-B14F-4D97-AF65-F5344CB8AC3E}">
        <p14:creationId xmlns:p14="http://schemas.microsoft.com/office/powerpoint/2010/main" val="441039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6F42EE-C62A-9498-7BD3-3C4DDBA11E34}"/>
              </a:ext>
            </a:extLst>
          </p:cNvPr>
          <p:cNvSpPr>
            <a:spLocks noGrp="1"/>
          </p:cNvSpPr>
          <p:nvPr>
            <p:ph type="title"/>
          </p:nvPr>
        </p:nvSpPr>
        <p:spPr>
          <a:xfrm>
            <a:off x="6513788" y="365125"/>
            <a:ext cx="4840010" cy="1807305"/>
          </a:xfrm>
        </p:spPr>
        <p:txBody>
          <a:bodyPr>
            <a:normAutofit/>
          </a:bodyPr>
          <a:lstStyle/>
          <a:p>
            <a:r>
              <a:rPr lang="en-US"/>
              <a:t> Continued…</a:t>
            </a:r>
          </a:p>
        </p:txBody>
      </p:sp>
      <p:pic>
        <p:nvPicPr>
          <p:cNvPr id="22" name="Picture 21" descr="Zigzag indicator line">
            <a:extLst>
              <a:ext uri="{FF2B5EF4-FFF2-40B4-BE49-F238E27FC236}">
                <a16:creationId xmlns:a16="http://schemas.microsoft.com/office/drawing/2014/main" id="{13739FA5-8E49-B2AF-9096-05D9AE621504}"/>
              </a:ext>
            </a:extLst>
          </p:cNvPr>
          <p:cNvPicPr>
            <a:picLocks noChangeAspect="1"/>
          </p:cNvPicPr>
          <p:nvPr/>
        </p:nvPicPr>
        <p:blipFill rotWithShape="1">
          <a:blip r:embed="rId2"/>
          <a:srcRect l="23687" r="16784" b="4"/>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E138BBB2-C46B-3209-AE16-A901CB93C35A}"/>
              </a:ext>
            </a:extLst>
          </p:cNvPr>
          <p:cNvSpPr>
            <a:spLocks noGrp="1"/>
          </p:cNvSpPr>
          <p:nvPr>
            <p:ph idx="1"/>
          </p:nvPr>
        </p:nvSpPr>
        <p:spPr>
          <a:xfrm>
            <a:off x="6513788" y="2333297"/>
            <a:ext cx="4840010" cy="3843666"/>
          </a:xfrm>
        </p:spPr>
        <p:txBody>
          <a:bodyPr>
            <a:normAutofit/>
          </a:bodyPr>
          <a:lstStyle/>
          <a:p>
            <a:r>
              <a:rPr lang="en-US" sz="1400" b="1"/>
              <a:t>Insights: </a:t>
            </a:r>
            <a:r>
              <a:rPr lang="en-US" sz="1400" b="0" i="0">
                <a:effectLst/>
                <a:latin typeface="Söhne"/>
              </a:rPr>
              <a:t>Univariate analysis provides insights into individual variables. For numerical variables, we use summary statistics like mean, median, standard deviation, etc. For categorical variables, we use frequency tables or bar plots to understand the distribution of each category.</a:t>
            </a:r>
          </a:p>
          <a:p>
            <a:pPr>
              <a:buFont typeface="Wingdings" panose="05000000000000000000" pitchFamily="2" charset="2"/>
              <a:buChar char="Ø"/>
            </a:pPr>
            <a:r>
              <a:rPr lang="en-US" sz="1400" b="0" i="0">
                <a:effectLst/>
                <a:latin typeface="Söhne"/>
              </a:rPr>
              <a:t>Segmented univariate analysis involves analyzing variables separately for different segments based on the target variable. This helps us understand how the distribution of a variable differs between clients with payment difficulties and other cases.</a:t>
            </a:r>
          </a:p>
          <a:p>
            <a:pPr>
              <a:buFont typeface="Wingdings" panose="05000000000000000000" pitchFamily="2" charset="2"/>
              <a:buChar char="Ø"/>
            </a:pPr>
            <a:r>
              <a:rPr lang="en-US" sz="1400" b="0" i="0">
                <a:effectLst/>
                <a:latin typeface="Söhne"/>
              </a:rPr>
              <a:t>Bivariate analysis examines the relationship between two variables. In this case, we are interested in exploring the relationship between predictor variables and the target variable ('Target’).</a:t>
            </a:r>
          </a:p>
          <a:p>
            <a:r>
              <a:rPr lang="en-US" sz="1400" b="1"/>
              <a:t>Result: </a:t>
            </a:r>
            <a:r>
              <a:rPr lang="en-US" sz="1400"/>
              <a:t>The results of the above 3 kind of analysis in the form of histogram,box plot is attached in the next slide.</a:t>
            </a:r>
          </a:p>
        </p:txBody>
      </p:sp>
    </p:spTree>
    <p:extLst>
      <p:ext uri="{BB962C8B-B14F-4D97-AF65-F5344CB8AC3E}">
        <p14:creationId xmlns:p14="http://schemas.microsoft.com/office/powerpoint/2010/main" val="1450650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50" name="Rectangle 513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1" name="Rectangle 513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2" name="Rectangle 513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3" name="Rectangle 514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7"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27973" y="723281"/>
            <a:ext cx="683726" cy="5677519"/>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29"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27340" y="457200"/>
            <a:ext cx="406973" cy="5489078"/>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31" name="Rectangle 5130">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300" y="457200"/>
            <a:ext cx="10586648" cy="5220890"/>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dirty="0"/>
          </a:p>
        </p:txBody>
      </p:sp>
      <p:pic>
        <p:nvPicPr>
          <p:cNvPr id="5122" name="Picture 2">
            <a:extLst>
              <a:ext uri="{FF2B5EF4-FFF2-40B4-BE49-F238E27FC236}">
                <a16:creationId xmlns:a16="http://schemas.microsoft.com/office/drawing/2014/main" id="{DBD8DFC3-FB0B-442B-A77C-B0BECCE99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893" y="1736842"/>
            <a:ext cx="4599301" cy="35053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1ED3711-F53D-7E40-CDBB-D40234E8F99D}"/>
              </a:ext>
            </a:extLst>
          </p:cNvPr>
          <p:cNvPicPr>
            <a:picLocks noChangeAspect="1"/>
          </p:cNvPicPr>
          <p:nvPr/>
        </p:nvPicPr>
        <p:blipFill>
          <a:blip r:embed="rId3"/>
          <a:stretch>
            <a:fillRect/>
          </a:stretch>
        </p:blipFill>
        <p:spPr>
          <a:xfrm>
            <a:off x="4701956" y="529902"/>
            <a:ext cx="2543335" cy="390373"/>
          </a:xfrm>
          <a:prstGeom prst="rect">
            <a:avLst/>
          </a:prstGeom>
        </p:spPr>
      </p:pic>
      <p:pic>
        <p:nvPicPr>
          <p:cNvPr id="4098" name="Picture 2">
            <a:extLst>
              <a:ext uri="{FF2B5EF4-FFF2-40B4-BE49-F238E27FC236}">
                <a16:creationId xmlns:a16="http://schemas.microsoft.com/office/drawing/2014/main" id="{2070B03B-5CA6-71F7-01DB-973F513F9E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8358" y="1881909"/>
            <a:ext cx="4416347" cy="336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525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29"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31" name="Rectangle 5130">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122" name="Picture 2">
            <a:extLst>
              <a:ext uri="{FF2B5EF4-FFF2-40B4-BE49-F238E27FC236}">
                <a16:creationId xmlns:a16="http://schemas.microsoft.com/office/drawing/2014/main" id="{C910E4F0-87D0-6F49-7273-F9C38A5FA7D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49547" y="1286934"/>
            <a:ext cx="5492908" cy="4105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670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E48A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8D5EC52-8E44-617F-9322-B51C211C5F44}"/>
              </a:ext>
            </a:extLst>
          </p:cNvPr>
          <p:cNvPicPr>
            <a:picLocks noChangeAspect="1"/>
          </p:cNvPicPr>
          <p:nvPr/>
        </p:nvPicPr>
        <p:blipFill>
          <a:blip r:embed="rId2"/>
          <a:stretch>
            <a:fillRect/>
          </a:stretch>
        </p:blipFill>
        <p:spPr>
          <a:xfrm>
            <a:off x="641180" y="2634501"/>
            <a:ext cx="5129784" cy="1603058"/>
          </a:xfrm>
          <a:prstGeom prst="rect">
            <a:avLst/>
          </a:prstGeom>
        </p:spPr>
      </p:pic>
      <p:sp>
        <p:nvSpPr>
          <p:cNvPr id="22" name="Rectangle 13">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E48A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73B3ECD-66EA-D9DE-5849-8EBA64914877}"/>
              </a:ext>
            </a:extLst>
          </p:cNvPr>
          <p:cNvPicPr>
            <a:picLocks noChangeAspect="1"/>
          </p:cNvPicPr>
          <p:nvPr/>
        </p:nvPicPr>
        <p:blipFill>
          <a:blip r:embed="rId3"/>
          <a:stretch>
            <a:fillRect/>
          </a:stretch>
        </p:blipFill>
        <p:spPr>
          <a:xfrm>
            <a:off x="6421034" y="2717243"/>
            <a:ext cx="5129784" cy="1423514"/>
          </a:xfrm>
          <a:prstGeom prst="rect">
            <a:avLst/>
          </a:prstGeom>
        </p:spPr>
      </p:pic>
    </p:spTree>
    <p:extLst>
      <p:ext uri="{BB962C8B-B14F-4D97-AF65-F5344CB8AC3E}">
        <p14:creationId xmlns:p14="http://schemas.microsoft.com/office/powerpoint/2010/main" val="79524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27973" y="723281"/>
            <a:ext cx="683726" cy="5677519"/>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27340" y="457200"/>
            <a:ext cx="406973" cy="5489078"/>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300" y="457200"/>
            <a:ext cx="10586648" cy="5220890"/>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dirty="0"/>
          </a:p>
        </p:txBody>
      </p:sp>
      <p:pic>
        <p:nvPicPr>
          <p:cNvPr id="2" name="Picture 1">
            <a:extLst>
              <a:ext uri="{FF2B5EF4-FFF2-40B4-BE49-F238E27FC236}">
                <a16:creationId xmlns:a16="http://schemas.microsoft.com/office/drawing/2014/main" id="{DFD4EEF5-E2EC-A88E-040D-7C6BC9297CCA}"/>
              </a:ext>
            </a:extLst>
          </p:cNvPr>
          <p:cNvPicPr>
            <a:picLocks noChangeAspect="1"/>
          </p:cNvPicPr>
          <p:nvPr/>
        </p:nvPicPr>
        <p:blipFill>
          <a:blip r:embed="rId2"/>
          <a:stretch>
            <a:fillRect/>
          </a:stretch>
        </p:blipFill>
        <p:spPr>
          <a:xfrm>
            <a:off x="1191389" y="1650894"/>
            <a:ext cx="9124862" cy="3006939"/>
          </a:xfrm>
          <a:prstGeom prst="rect">
            <a:avLst/>
          </a:prstGeom>
        </p:spPr>
      </p:pic>
      <p:pic>
        <p:nvPicPr>
          <p:cNvPr id="4" name="Picture 3">
            <a:extLst>
              <a:ext uri="{FF2B5EF4-FFF2-40B4-BE49-F238E27FC236}">
                <a16:creationId xmlns:a16="http://schemas.microsoft.com/office/drawing/2014/main" id="{4F490497-EAF5-CBEC-F254-AE28E178B0AC}"/>
              </a:ext>
            </a:extLst>
          </p:cNvPr>
          <p:cNvPicPr>
            <a:picLocks noChangeAspect="1"/>
          </p:cNvPicPr>
          <p:nvPr/>
        </p:nvPicPr>
        <p:blipFill>
          <a:blip r:embed="rId3"/>
          <a:stretch>
            <a:fillRect/>
          </a:stretch>
        </p:blipFill>
        <p:spPr>
          <a:xfrm>
            <a:off x="3322944" y="457200"/>
            <a:ext cx="5283662" cy="542843"/>
          </a:xfrm>
          <a:prstGeom prst="rect">
            <a:avLst/>
          </a:prstGeom>
        </p:spPr>
      </p:pic>
    </p:spTree>
    <p:extLst>
      <p:ext uri="{BB962C8B-B14F-4D97-AF65-F5344CB8AC3E}">
        <p14:creationId xmlns:p14="http://schemas.microsoft.com/office/powerpoint/2010/main" val="894654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3" name="Rectangle 6152">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B9B7A596-D916-5A25-0C05-AF843BA26FB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21035" y="1402735"/>
            <a:ext cx="5129784" cy="4052530"/>
          </a:xfrm>
          <a:prstGeom prst="rect">
            <a:avLst/>
          </a:prstGeom>
          <a:noFill/>
          <a:extLst>
            <a:ext uri="{909E8E84-426E-40DD-AFC4-6F175D3DCCD1}">
              <a14:hiddenFill xmlns:a14="http://schemas.microsoft.com/office/drawing/2010/main">
                <a:solidFill>
                  <a:srgbClr val="FFFFFF"/>
                </a:solidFill>
              </a14:hiddenFill>
            </a:ext>
          </a:extLst>
        </p:spPr>
      </p:pic>
      <p:sp>
        <p:nvSpPr>
          <p:cNvPr id="6157" name="Rectangle 6156">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63D21978-B33D-8492-F2F4-75922A55F46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180" y="1473269"/>
            <a:ext cx="5129784" cy="391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294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Rectangle 717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Rectangle 717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Rectangle 718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B8CE993B-41B9-AAEA-BADD-82CA809420B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98558" y="457200"/>
            <a:ext cx="7794883"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893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531382" y="892871"/>
            <a:ext cx="640871" cy="5321662"/>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5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530788" y="643467"/>
            <a:ext cx="381465" cy="5145032"/>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55" name="Rectangle 615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19747" y="643467"/>
            <a:ext cx="9923095" cy="489365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dirty="0"/>
          </a:p>
        </p:txBody>
      </p:sp>
      <p:pic>
        <p:nvPicPr>
          <p:cNvPr id="6146" name="Picture 2">
            <a:extLst>
              <a:ext uri="{FF2B5EF4-FFF2-40B4-BE49-F238E27FC236}">
                <a16:creationId xmlns:a16="http://schemas.microsoft.com/office/drawing/2014/main" id="{B6660AB3-4083-5B77-73F9-94905FD72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051" y="2097808"/>
            <a:ext cx="3904899" cy="31335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2702DFB-1D90-1919-5DEE-DA73E5ADB326}"/>
              </a:ext>
            </a:extLst>
          </p:cNvPr>
          <p:cNvPicPr>
            <a:picLocks noChangeAspect="1"/>
          </p:cNvPicPr>
          <p:nvPr/>
        </p:nvPicPr>
        <p:blipFill>
          <a:blip r:embed="rId3"/>
          <a:stretch>
            <a:fillRect/>
          </a:stretch>
        </p:blipFill>
        <p:spPr>
          <a:xfrm>
            <a:off x="4046961" y="806036"/>
            <a:ext cx="3456614" cy="501767"/>
          </a:xfrm>
          <a:prstGeom prst="rect">
            <a:avLst/>
          </a:prstGeom>
        </p:spPr>
      </p:pic>
      <p:pic>
        <p:nvPicPr>
          <p:cNvPr id="8194" name="Picture 2">
            <a:extLst>
              <a:ext uri="{FF2B5EF4-FFF2-40B4-BE49-F238E27FC236}">
                <a16:creationId xmlns:a16="http://schemas.microsoft.com/office/drawing/2014/main" id="{ECEC2B78-646A-9A66-1FEF-F730CDECFD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028" y="1633275"/>
            <a:ext cx="4523682" cy="3630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644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C4F95-751E-347B-06D7-C04D8DA3C7EE}"/>
              </a:ext>
            </a:extLst>
          </p:cNvPr>
          <p:cNvSpPr>
            <a:spLocks noGrp="1"/>
          </p:cNvSpPr>
          <p:nvPr>
            <p:ph type="title"/>
          </p:nvPr>
        </p:nvSpPr>
        <p:spPr>
          <a:xfrm>
            <a:off x="8643193" y="489507"/>
            <a:ext cx="3091607" cy="1655483"/>
          </a:xfrm>
        </p:spPr>
        <p:txBody>
          <a:bodyPr anchor="b">
            <a:normAutofit/>
          </a:bodyPr>
          <a:lstStyle/>
          <a:p>
            <a:r>
              <a:rPr lang="en-US" sz="2200">
                <a:latin typeface="Bahnschrift"/>
              </a:rPr>
              <a:t>Task 5 : Top 10 Correlations </a:t>
            </a:r>
            <a:r>
              <a:rPr lang="en-US" sz="2200">
                <a:latin typeface="Bahnschrift"/>
                <a:ea typeface="+mj-lt"/>
                <a:cs typeface="+mj-lt"/>
              </a:rPr>
              <a:t>for the Client with payment difficulties and all other cases</a:t>
            </a:r>
            <a:r>
              <a:rPr lang="en-US" sz="2200">
                <a:ea typeface="+mj-lt"/>
                <a:cs typeface="+mj-lt"/>
              </a:rPr>
              <a:t> </a:t>
            </a:r>
            <a:r>
              <a:rPr lang="en-US" sz="2200">
                <a:latin typeface="Bahnschrift"/>
              </a:rPr>
              <a:t> </a:t>
            </a:r>
            <a:endParaRPr lang="en-US" sz="2200">
              <a:latin typeface="Bahnschrift" panose="020B0502040204020203" pitchFamily="34" charset="0"/>
            </a:endParaRPr>
          </a:p>
        </p:txBody>
      </p:sp>
      <p:pic>
        <p:nvPicPr>
          <p:cNvPr id="22" name="Picture 21" descr="Dark blue shattered geometric chain">
            <a:extLst>
              <a:ext uri="{FF2B5EF4-FFF2-40B4-BE49-F238E27FC236}">
                <a16:creationId xmlns:a16="http://schemas.microsoft.com/office/drawing/2014/main" id="{3F4882DC-0D8E-5E64-5B3E-49EA5309FC51}"/>
              </a:ext>
            </a:extLst>
          </p:cNvPr>
          <p:cNvPicPr>
            <a:picLocks noChangeAspect="1"/>
          </p:cNvPicPr>
          <p:nvPr/>
        </p:nvPicPr>
        <p:blipFill rotWithShape="1">
          <a:blip r:embed="rId2"/>
          <a:srcRect l="28766" r="4" b="4"/>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C836DE8C-BF61-203F-5C78-40523F5613AF}"/>
              </a:ext>
            </a:extLst>
          </p:cNvPr>
          <p:cNvSpPr>
            <a:spLocks noGrp="1"/>
          </p:cNvSpPr>
          <p:nvPr>
            <p:ph idx="1"/>
          </p:nvPr>
        </p:nvSpPr>
        <p:spPr>
          <a:xfrm>
            <a:off x="8643193" y="2418408"/>
            <a:ext cx="2942813" cy="3540265"/>
          </a:xfrm>
        </p:spPr>
        <p:txBody>
          <a:bodyPr>
            <a:normAutofit/>
          </a:bodyPr>
          <a:lstStyle/>
          <a:p>
            <a:r>
              <a:rPr lang="en-US" sz="1100" b="1"/>
              <a:t>Tech-stack Used: </a:t>
            </a:r>
            <a:r>
              <a:rPr lang="en-US" sz="1100"/>
              <a:t>Google- Colab because it has all in-built modules readily available and is versatile and is very popular nowadays.</a:t>
            </a:r>
          </a:p>
          <a:p>
            <a:r>
              <a:rPr lang="en-US" sz="1100" b="1"/>
              <a:t>Approach:  </a:t>
            </a:r>
            <a:r>
              <a:rPr lang="en-US" sz="1100"/>
              <a:t>In order to find the correlation between all numeric type columns excluding TARGET column first I created a variable to store only numeric column where I dropped the TARGET column.</a:t>
            </a:r>
          </a:p>
          <a:p>
            <a:pPr>
              <a:buFont typeface="Wingdings" panose="05000000000000000000" pitchFamily="2" charset="2"/>
              <a:buChar char="Ø"/>
            </a:pPr>
            <a:r>
              <a:rPr lang="en-US" sz="1100"/>
              <a:t>Now I used corrwith() function to find correlation between TARGET column and columns except TARGET column and used nlargest(10) to find top 10 correlations.</a:t>
            </a:r>
          </a:p>
          <a:p>
            <a:pPr>
              <a:buFont typeface="Wingdings" panose="05000000000000000000" pitchFamily="2" charset="2"/>
              <a:buChar char="Ø"/>
            </a:pPr>
            <a:r>
              <a:rPr lang="en-US" sz="1100"/>
              <a:t>Then used loc method to find the correlation values along with the column name. </a:t>
            </a:r>
          </a:p>
          <a:p>
            <a:pPr>
              <a:buFont typeface="Wingdings" panose="05000000000000000000" pitchFamily="2" charset="2"/>
              <a:buChar char="Ø"/>
            </a:pPr>
            <a:r>
              <a:rPr lang="en-US" sz="1100"/>
              <a:t>After this I created a heatmap for the correlation values using seaborn library.  </a:t>
            </a:r>
          </a:p>
        </p:txBody>
      </p:sp>
      <p:sp>
        <p:nvSpPr>
          <p:cNvPr id="28" name="Rectangle 27">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172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6F42EE-C62A-9498-7BD3-3C4DDBA11E34}"/>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 Continued…</a:t>
            </a:r>
            <a:endParaRPr lang="en-US" sz="4000">
              <a:solidFill>
                <a:srgbClr val="FFFFFF"/>
              </a:solidFill>
            </a:endParaRPr>
          </a:p>
        </p:txBody>
      </p:sp>
      <p:graphicFrame>
        <p:nvGraphicFramePr>
          <p:cNvPr id="22" name="Content Placeholder 2">
            <a:extLst>
              <a:ext uri="{FF2B5EF4-FFF2-40B4-BE49-F238E27FC236}">
                <a16:creationId xmlns:a16="http://schemas.microsoft.com/office/drawing/2014/main" id="{20DF8919-C895-DE8B-175B-2F7C49195C39}"/>
              </a:ext>
            </a:extLst>
          </p:cNvPr>
          <p:cNvGraphicFramePr>
            <a:graphicFrameLocks noGrp="1"/>
          </p:cNvGraphicFramePr>
          <p:nvPr>
            <p:ph idx="1"/>
            <p:extLst>
              <p:ext uri="{D42A27DB-BD31-4B8C-83A1-F6EECF244321}">
                <p14:modId xmlns:p14="http://schemas.microsoft.com/office/powerpoint/2010/main" val="573651517"/>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094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0DFA0FD-AB28-4B25-B870-4D2BBC35B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50ABEE8-85DC-F512-4ED3-DAB70ACF6B81}"/>
              </a:ext>
            </a:extLst>
          </p:cNvPr>
          <p:cNvPicPr>
            <a:picLocks noChangeAspect="1"/>
          </p:cNvPicPr>
          <p:nvPr/>
        </p:nvPicPr>
        <p:blipFill rotWithShape="1">
          <a:blip r:embed="rId2">
            <a:alphaModFix/>
          </a:blip>
          <a:srcRect l="38799" r="3840" b="3"/>
          <a:stretch/>
        </p:blipFill>
        <p:spPr>
          <a:xfrm>
            <a:off x="5833976" y="10"/>
            <a:ext cx="6394152" cy="6857990"/>
          </a:xfrm>
          <a:prstGeom prst="rect">
            <a:avLst/>
          </a:prstGeom>
        </p:spPr>
      </p:pic>
      <p:grpSp>
        <p:nvGrpSpPr>
          <p:cNvPr id="29" name="Group 28">
            <a:extLst>
              <a:ext uri="{FF2B5EF4-FFF2-40B4-BE49-F238E27FC236}">
                <a16:creationId xmlns:a16="http://schemas.microsoft.com/office/drawing/2014/main" id="{0D628DFB-9CD1-4E2B-8B44-9FDF7E80F6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79564" y="0"/>
            <a:ext cx="6648564" cy="6858000"/>
            <a:chOff x="5705128" y="0"/>
            <a:chExt cx="6648564" cy="6858000"/>
          </a:xfrm>
        </p:grpSpPr>
        <p:sp>
          <p:nvSpPr>
            <p:cNvPr id="30" name="Freeform: Shape 29">
              <a:extLst>
                <a:ext uri="{FF2B5EF4-FFF2-40B4-BE49-F238E27FC236}">
                  <a16:creationId xmlns:a16="http://schemas.microsoft.com/office/drawing/2014/main" id="{4CB07514-66C4-498E-85FA-6CCDFB253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8018" y="0"/>
              <a:ext cx="6485674" cy="6858000"/>
            </a:xfrm>
            <a:custGeom>
              <a:avLst/>
              <a:gdLst>
                <a:gd name="connsiteX0" fmla="*/ 1720317 w 6237794"/>
                <a:gd name="connsiteY0" fmla="*/ 0 h 6858000"/>
                <a:gd name="connsiteX1" fmla="*/ 2433560 w 6237794"/>
                <a:gd name="connsiteY1" fmla="*/ 0 h 6858000"/>
                <a:gd name="connsiteX2" fmla="*/ 2351473 w 6237794"/>
                <a:gd name="connsiteY2" fmla="*/ 41605 h 6858000"/>
                <a:gd name="connsiteX3" fmla="*/ 1473152 w 6237794"/>
                <a:gd name="connsiteY3" fmla="*/ 667521 h 6858000"/>
                <a:gd name="connsiteX4" fmla="*/ 982876 w 6237794"/>
                <a:gd name="connsiteY4" fmla="*/ 1193803 h 6858000"/>
                <a:gd name="connsiteX5" fmla="*/ 595242 w 6237794"/>
                <a:gd name="connsiteY5" fmla="*/ 1798192 h 6858000"/>
                <a:gd name="connsiteX6" fmla="*/ 332174 w 6237794"/>
                <a:gd name="connsiteY6" fmla="*/ 2466315 h 6858000"/>
                <a:gd name="connsiteX7" fmla="*/ 236500 w 6237794"/>
                <a:gd name="connsiteY7" fmla="*/ 3178573 h 6858000"/>
                <a:gd name="connsiteX8" fmla="*/ 276860 w 6237794"/>
                <a:gd name="connsiteY8" fmla="*/ 3527298 h 6858000"/>
                <a:gd name="connsiteX9" fmla="*/ 396054 w 6237794"/>
                <a:gd name="connsiteY9" fmla="*/ 3853520 h 6858000"/>
                <a:gd name="connsiteX10" fmla="*/ 479243 w 6237794"/>
                <a:gd name="connsiteY10" fmla="*/ 4007121 h 6858000"/>
                <a:gd name="connsiteX11" fmla="*/ 574772 w 6237794"/>
                <a:gd name="connsiteY11" fmla="*/ 4155787 h 6858000"/>
                <a:gd name="connsiteX12" fmla="*/ 795447 w 6237794"/>
                <a:gd name="connsiteY12" fmla="*/ 4443100 h 6858000"/>
                <a:gd name="connsiteX13" fmla="*/ 1034270 w 6237794"/>
                <a:gd name="connsiteY13" fmla="*/ 4732591 h 6858000"/>
                <a:gd name="connsiteX14" fmla="*/ 1153028 w 6237794"/>
                <a:gd name="connsiteY14" fmla="*/ 4883725 h 6858000"/>
                <a:gd name="connsiteX15" fmla="*/ 1210084 w 6237794"/>
                <a:gd name="connsiteY15" fmla="*/ 4957912 h 6858000"/>
                <a:gd name="connsiteX16" fmla="*/ 1265979 w 6237794"/>
                <a:gd name="connsiteY16" fmla="*/ 5028906 h 6858000"/>
                <a:gd name="connsiteX17" fmla="*/ 1746238 w 6237794"/>
                <a:gd name="connsiteY17" fmla="*/ 5553590 h 6858000"/>
                <a:gd name="connsiteX18" fmla="*/ 2001611 w 6237794"/>
                <a:gd name="connsiteY18" fmla="*/ 5789654 h 6858000"/>
                <a:gd name="connsiteX19" fmla="*/ 2269035 w 6237794"/>
                <a:gd name="connsiteY19" fmla="*/ 6007280 h 6858000"/>
                <a:gd name="connsiteX20" fmla="*/ 2866455 w 6237794"/>
                <a:gd name="connsiteY20" fmla="*/ 6351505 h 6858000"/>
                <a:gd name="connsiteX21" fmla="*/ 3200661 w 6237794"/>
                <a:gd name="connsiteY21" fmla="*/ 6448777 h 6858000"/>
                <a:gd name="connsiteX22" fmla="*/ 3286318 w 6237794"/>
                <a:gd name="connsiteY22" fmla="*/ 6465908 h 6858000"/>
                <a:gd name="connsiteX23" fmla="*/ 3372701 w 6237794"/>
                <a:gd name="connsiteY23" fmla="*/ 6480281 h 6858000"/>
                <a:gd name="connsiteX24" fmla="*/ 3547063 w 6237794"/>
                <a:gd name="connsiteY24" fmla="*/ 6500896 h 6858000"/>
                <a:gd name="connsiteX25" fmla="*/ 3634753 w 6237794"/>
                <a:gd name="connsiteY25" fmla="*/ 6507575 h 6858000"/>
                <a:gd name="connsiteX26" fmla="*/ 3722733 w 6237794"/>
                <a:gd name="connsiteY26" fmla="*/ 6512221 h 6858000"/>
                <a:gd name="connsiteX27" fmla="*/ 3811003 w 6237794"/>
                <a:gd name="connsiteY27" fmla="*/ 6514253 h 6858000"/>
                <a:gd name="connsiteX28" fmla="*/ 3899418 w 6237794"/>
                <a:gd name="connsiteY28" fmla="*/ 6513817 h 6858000"/>
                <a:gd name="connsiteX29" fmla="*/ 3943698 w 6237794"/>
                <a:gd name="connsiteY29" fmla="*/ 6513381 h 6858000"/>
                <a:gd name="connsiteX30" fmla="*/ 3986381 w 6237794"/>
                <a:gd name="connsiteY30" fmla="*/ 6511495 h 6858000"/>
                <a:gd name="connsiteX31" fmla="*/ 4028919 w 6237794"/>
                <a:gd name="connsiteY31" fmla="*/ 6509317 h 6858000"/>
                <a:gd name="connsiteX32" fmla="*/ 4071312 w 6237794"/>
                <a:gd name="connsiteY32" fmla="*/ 6505833 h 6858000"/>
                <a:gd name="connsiteX33" fmla="*/ 4239432 w 6237794"/>
                <a:gd name="connsiteY33" fmla="*/ 6485072 h 6858000"/>
                <a:gd name="connsiteX34" fmla="*/ 4879826 w 6237794"/>
                <a:gd name="connsiteY34" fmla="*/ 6274849 h 6858000"/>
                <a:gd name="connsiteX35" fmla="*/ 5471439 w 6237794"/>
                <a:gd name="connsiteY35" fmla="*/ 5906235 h 6858000"/>
                <a:gd name="connsiteX36" fmla="*/ 5614877 w 6237794"/>
                <a:gd name="connsiteY36" fmla="*/ 5797930 h 6858000"/>
                <a:gd name="connsiteX37" fmla="*/ 5758316 w 6237794"/>
                <a:gd name="connsiteY37" fmla="*/ 5685995 h 6858000"/>
                <a:gd name="connsiteX38" fmla="*/ 6048824 w 6237794"/>
                <a:gd name="connsiteY38" fmla="*/ 5453705 h 6858000"/>
                <a:gd name="connsiteX39" fmla="*/ 6237794 w 6237794"/>
                <a:gd name="connsiteY39" fmla="*/ 5308644 h 6858000"/>
                <a:gd name="connsiteX40" fmla="*/ 6237794 w 6237794"/>
                <a:gd name="connsiteY40" fmla="*/ 6081399 h 6858000"/>
                <a:gd name="connsiteX41" fmla="*/ 6123011 w 6237794"/>
                <a:gd name="connsiteY41" fmla="*/ 6166399 h 6858000"/>
                <a:gd name="connsiteX42" fmla="*/ 5965925 w 6237794"/>
                <a:gd name="connsiteY42" fmla="*/ 6278479 h 6858000"/>
                <a:gd name="connsiteX43" fmla="*/ 5803903 w 6237794"/>
                <a:gd name="connsiteY43" fmla="*/ 6387364 h 6858000"/>
                <a:gd name="connsiteX44" fmla="*/ 5463744 w 6237794"/>
                <a:gd name="connsiteY44" fmla="*/ 6591780 h 6858000"/>
                <a:gd name="connsiteX45" fmla="*/ 5097888 w 6237794"/>
                <a:gd name="connsiteY45" fmla="*/ 6765562 h 6858000"/>
                <a:gd name="connsiteX46" fmla="*/ 4905602 w 6237794"/>
                <a:gd name="connsiteY46" fmla="*/ 6836446 h 6858000"/>
                <a:gd name="connsiteX47" fmla="*/ 4831447 w 6237794"/>
                <a:gd name="connsiteY47" fmla="*/ 6858000 h 6858000"/>
                <a:gd name="connsiteX48" fmla="*/ 3036485 w 6237794"/>
                <a:gd name="connsiteY48" fmla="*/ 6858000 h 6858000"/>
                <a:gd name="connsiteX49" fmla="*/ 2911533 w 6237794"/>
                <a:gd name="connsiteY49" fmla="*/ 6825558 h 6858000"/>
                <a:gd name="connsiteX50" fmla="*/ 2719386 w 6237794"/>
                <a:gd name="connsiteY50" fmla="*/ 6767158 h 6858000"/>
                <a:gd name="connsiteX51" fmla="*/ 1980415 w 6237794"/>
                <a:gd name="connsiteY51" fmla="*/ 6440210 h 6858000"/>
                <a:gd name="connsiteX52" fmla="*/ 1357588 w 6237794"/>
                <a:gd name="connsiteY52" fmla="*/ 5931206 h 6858000"/>
                <a:gd name="connsiteX53" fmla="*/ 1105118 w 6237794"/>
                <a:gd name="connsiteY53" fmla="*/ 5624874 h 6858000"/>
                <a:gd name="connsiteX54" fmla="*/ 884588 w 6237794"/>
                <a:gd name="connsiteY54" fmla="*/ 5300539 h 6858000"/>
                <a:gd name="connsiteX55" fmla="*/ 833049 w 6237794"/>
                <a:gd name="connsiteY55" fmla="*/ 5217931 h 6858000"/>
                <a:gd name="connsiteX56" fmla="*/ 783833 w 6237794"/>
                <a:gd name="connsiteY56" fmla="*/ 5137791 h 6858000"/>
                <a:gd name="connsiteX57" fmla="*/ 686706 w 6237794"/>
                <a:gd name="connsiteY57" fmla="*/ 4982447 h 6858000"/>
                <a:gd name="connsiteX58" fmla="*/ 485485 w 6237794"/>
                <a:gd name="connsiteY58" fmla="*/ 4665082 h 6858000"/>
                <a:gd name="connsiteX59" fmla="*/ 289055 w 6237794"/>
                <a:gd name="connsiteY59" fmla="*/ 4329568 h 6858000"/>
                <a:gd name="connsiteX60" fmla="*/ 200495 w 6237794"/>
                <a:gd name="connsiteY60" fmla="*/ 4151721 h 6858000"/>
                <a:gd name="connsiteX61" fmla="*/ 125291 w 6237794"/>
                <a:gd name="connsiteY61" fmla="*/ 3965600 h 6858000"/>
                <a:gd name="connsiteX62" fmla="*/ 67654 w 6237794"/>
                <a:gd name="connsiteY62" fmla="*/ 3772509 h 6858000"/>
                <a:gd name="connsiteX63" fmla="*/ 46168 w 6237794"/>
                <a:gd name="connsiteY63" fmla="*/ 3674076 h 6858000"/>
                <a:gd name="connsiteX64" fmla="*/ 36731 w 6237794"/>
                <a:gd name="connsiteY64" fmla="*/ 3624714 h 6858000"/>
                <a:gd name="connsiteX65" fmla="*/ 28891 w 6237794"/>
                <a:gd name="connsiteY65" fmla="*/ 3575208 h 6858000"/>
                <a:gd name="connsiteX66" fmla="*/ 0 w 6237794"/>
                <a:gd name="connsiteY66" fmla="*/ 3178573 h 6858000"/>
                <a:gd name="connsiteX67" fmla="*/ 80575 w 6237794"/>
                <a:gd name="connsiteY67" fmla="*/ 2405774 h 6858000"/>
                <a:gd name="connsiteX68" fmla="*/ 322737 w 6237794"/>
                <a:gd name="connsiteY68" fmla="*/ 1665351 h 6858000"/>
                <a:gd name="connsiteX69" fmla="*/ 1230700 w 6237794"/>
                <a:gd name="connsiteY69" fmla="*/ 407938 h 6858000"/>
                <a:gd name="connsiteX70" fmla="*/ 1521825 w 6237794"/>
                <a:gd name="connsiteY70" fmla="*/ 149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237794" h="6858000">
                  <a:moveTo>
                    <a:pt x="1720317" y="0"/>
                  </a:moveTo>
                  <a:lnTo>
                    <a:pt x="2433560" y="0"/>
                  </a:lnTo>
                  <a:lnTo>
                    <a:pt x="2351473" y="41605"/>
                  </a:lnTo>
                  <a:cubicBezTo>
                    <a:pt x="2036528" y="216271"/>
                    <a:pt x="1740794" y="426339"/>
                    <a:pt x="1473152" y="667521"/>
                  </a:cubicBezTo>
                  <a:cubicBezTo>
                    <a:pt x="1295305" y="828818"/>
                    <a:pt x="1130525" y="1004777"/>
                    <a:pt x="982876" y="1193803"/>
                  </a:cubicBezTo>
                  <a:cubicBezTo>
                    <a:pt x="834936" y="1382538"/>
                    <a:pt x="704418" y="1584921"/>
                    <a:pt x="595242" y="1798192"/>
                  </a:cubicBezTo>
                  <a:cubicBezTo>
                    <a:pt x="486066" y="2011317"/>
                    <a:pt x="395183" y="2234461"/>
                    <a:pt x="332174" y="2466315"/>
                  </a:cubicBezTo>
                  <a:cubicBezTo>
                    <a:pt x="269166" y="2697588"/>
                    <a:pt x="236355" y="2938008"/>
                    <a:pt x="236500" y="3178573"/>
                  </a:cubicBezTo>
                  <a:cubicBezTo>
                    <a:pt x="237807" y="3296751"/>
                    <a:pt x="249421" y="3414057"/>
                    <a:pt x="276860" y="3527298"/>
                  </a:cubicBezTo>
                  <a:cubicBezTo>
                    <a:pt x="303864" y="3640684"/>
                    <a:pt x="345821" y="3749135"/>
                    <a:pt x="396054" y="3853520"/>
                  </a:cubicBezTo>
                  <a:cubicBezTo>
                    <a:pt x="421461" y="3905640"/>
                    <a:pt x="449626" y="3956743"/>
                    <a:pt x="479243" y="4007121"/>
                  </a:cubicBezTo>
                  <a:cubicBezTo>
                    <a:pt x="509295" y="4057354"/>
                    <a:pt x="541380" y="4106861"/>
                    <a:pt x="574772" y="4155787"/>
                  </a:cubicBezTo>
                  <a:cubicBezTo>
                    <a:pt x="642426" y="4253348"/>
                    <a:pt x="717630" y="4348007"/>
                    <a:pt x="795447" y="4443100"/>
                  </a:cubicBezTo>
                  <a:cubicBezTo>
                    <a:pt x="873264" y="4538339"/>
                    <a:pt x="954565" y="4633577"/>
                    <a:pt x="1034270" y="4732591"/>
                  </a:cubicBezTo>
                  <a:cubicBezTo>
                    <a:pt x="1074195" y="4781952"/>
                    <a:pt x="1113684" y="4832476"/>
                    <a:pt x="1153028" y="4883725"/>
                  </a:cubicBezTo>
                  <a:lnTo>
                    <a:pt x="1210084" y="4957912"/>
                  </a:lnTo>
                  <a:cubicBezTo>
                    <a:pt x="1228813" y="4981576"/>
                    <a:pt x="1246670" y="5005822"/>
                    <a:pt x="1265979" y="5028906"/>
                  </a:cubicBezTo>
                  <a:cubicBezTo>
                    <a:pt x="1416677" y="5216770"/>
                    <a:pt x="1580151" y="5389681"/>
                    <a:pt x="1746238" y="5553590"/>
                  </a:cubicBezTo>
                  <a:cubicBezTo>
                    <a:pt x="1829717" y="5635182"/>
                    <a:pt x="1914648" y="5714015"/>
                    <a:pt x="2001611" y="5789654"/>
                  </a:cubicBezTo>
                  <a:cubicBezTo>
                    <a:pt x="2088575" y="5865293"/>
                    <a:pt x="2177135" y="5938465"/>
                    <a:pt x="2269035" y="6007280"/>
                  </a:cubicBezTo>
                  <a:cubicBezTo>
                    <a:pt x="2452108" y="6145202"/>
                    <a:pt x="2649554" y="6268461"/>
                    <a:pt x="2866455" y="6351505"/>
                  </a:cubicBezTo>
                  <a:cubicBezTo>
                    <a:pt x="2974615" y="6393027"/>
                    <a:pt x="3086694" y="6424821"/>
                    <a:pt x="3200661" y="6448777"/>
                  </a:cubicBezTo>
                  <a:cubicBezTo>
                    <a:pt x="3229262" y="6454438"/>
                    <a:pt x="3257572" y="6460971"/>
                    <a:pt x="3286318" y="6465908"/>
                  </a:cubicBezTo>
                  <a:lnTo>
                    <a:pt x="3372701" y="6480281"/>
                  </a:lnTo>
                  <a:cubicBezTo>
                    <a:pt x="3430628" y="6487975"/>
                    <a:pt x="3488556" y="6496106"/>
                    <a:pt x="3547063" y="6500896"/>
                  </a:cubicBezTo>
                  <a:cubicBezTo>
                    <a:pt x="3576245" y="6503654"/>
                    <a:pt x="3605426" y="6506268"/>
                    <a:pt x="3634753" y="6507575"/>
                  </a:cubicBezTo>
                  <a:cubicBezTo>
                    <a:pt x="3664079" y="6509026"/>
                    <a:pt x="3693261" y="6511350"/>
                    <a:pt x="3722733" y="6512221"/>
                  </a:cubicBezTo>
                  <a:lnTo>
                    <a:pt x="3811003" y="6514253"/>
                  </a:lnTo>
                  <a:cubicBezTo>
                    <a:pt x="3840329" y="6514979"/>
                    <a:pt x="3869946" y="6513963"/>
                    <a:pt x="3899418" y="6513817"/>
                  </a:cubicBezTo>
                  <a:lnTo>
                    <a:pt x="3943698" y="6513381"/>
                  </a:lnTo>
                  <a:cubicBezTo>
                    <a:pt x="3958071" y="6512946"/>
                    <a:pt x="3972154" y="6512075"/>
                    <a:pt x="3986381" y="6511495"/>
                  </a:cubicBezTo>
                  <a:cubicBezTo>
                    <a:pt x="4000609" y="6510768"/>
                    <a:pt x="4014837" y="6510333"/>
                    <a:pt x="4028919" y="6509317"/>
                  </a:cubicBezTo>
                  <a:lnTo>
                    <a:pt x="4071312" y="6505833"/>
                  </a:lnTo>
                  <a:cubicBezTo>
                    <a:pt x="4127788" y="6501332"/>
                    <a:pt x="4183828" y="6493782"/>
                    <a:pt x="4239432" y="6485072"/>
                  </a:cubicBezTo>
                  <a:cubicBezTo>
                    <a:pt x="4461994" y="6448195"/>
                    <a:pt x="4675992" y="6376041"/>
                    <a:pt x="4879826" y="6274849"/>
                  </a:cubicBezTo>
                  <a:cubicBezTo>
                    <a:pt x="5084386" y="6174820"/>
                    <a:pt x="5279074" y="6046770"/>
                    <a:pt x="5471439" y="5906235"/>
                  </a:cubicBezTo>
                  <a:cubicBezTo>
                    <a:pt x="5519494" y="5871246"/>
                    <a:pt x="5567258" y="5834806"/>
                    <a:pt x="5614877" y="5797930"/>
                  </a:cubicBezTo>
                  <a:cubicBezTo>
                    <a:pt x="5662787" y="5761199"/>
                    <a:pt x="5710551" y="5723887"/>
                    <a:pt x="5758316" y="5685995"/>
                  </a:cubicBezTo>
                  <a:lnTo>
                    <a:pt x="6048824" y="5453705"/>
                  </a:lnTo>
                  <a:lnTo>
                    <a:pt x="6237794" y="5308644"/>
                  </a:lnTo>
                  <a:lnTo>
                    <a:pt x="6237794" y="6081399"/>
                  </a:lnTo>
                  <a:lnTo>
                    <a:pt x="6123011" y="6166399"/>
                  </a:lnTo>
                  <a:cubicBezTo>
                    <a:pt x="6071326" y="6204001"/>
                    <a:pt x="6019061" y="6241458"/>
                    <a:pt x="5965925" y="6278479"/>
                  </a:cubicBezTo>
                  <a:cubicBezTo>
                    <a:pt x="5912644" y="6315210"/>
                    <a:pt x="5858927" y="6351650"/>
                    <a:pt x="5803903" y="6387364"/>
                  </a:cubicBezTo>
                  <a:cubicBezTo>
                    <a:pt x="5694437" y="6458938"/>
                    <a:pt x="5581486" y="6528335"/>
                    <a:pt x="5463744" y="6591780"/>
                  </a:cubicBezTo>
                  <a:cubicBezTo>
                    <a:pt x="5346147" y="6655514"/>
                    <a:pt x="5224486" y="6714748"/>
                    <a:pt x="5097888" y="6765562"/>
                  </a:cubicBezTo>
                  <a:cubicBezTo>
                    <a:pt x="5034879" y="6791332"/>
                    <a:pt x="4970700" y="6815005"/>
                    <a:pt x="4905602" y="6836446"/>
                  </a:cubicBezTo>
                  <a:lnTo>
                    <a:pt x="4831447" y="6858000"/>
                  </a:lnTo>
                  <a:lnTo>
                    <a:pt x="3036485" y="6858000"/>
                  </a:lnTo>
                  <a:lnTo>
                    <a:pt x="2911533" y="6825558"/>
                  </a:lnTo>
                  <a:cubicBezTo>
                    <a:pt x="2847182" y="6807410"/>
                    <a:pt x="2783121" y="6787919"/>
                    <a:pt x="2719386" y="6767158"/>
                  </a:cubicBezTo>
                  <a:cubicBezTo>
                    <a:pt x="2464884" y="6683389"/>
                    <a:pt x="2213285" y="6579149"/>
                    <a:pt x="1980415" y="6440210"/>
                  </a:cubicBezTo>
                  <a:cubicBezTo>
                    <a:pt x="1747399" y="6301563"/>
                    <a:pt x="1539355" y="6125749"/>
                    <a:pt x="1357588" y="5931206"/>
                  </a:cubicBezTo>
                  <a:cubicBezTo>
                    <a:pt x="1266269" y="5834080"/>
                    <a:pt x="1183226" y="5730711"/>
                    <a:pt x="1105118" y="5624874"/>
                  </a:cubicBezTo>
                  <a:cubicBezTo>
                    <a:pt x="1027446" y="5518601"/>
                    <a:pt x="953549" y="5410732"/>
                    <a:pt x="884588" y="5300539"/>
                  </a:cubicBezTo>
                  <a:cubicBezTo>
                    <a:pt x="866876" y="5273245"/>
                    <a:pt x="850180" y="5245516"/>
                    <a:pt x="833049" y="5217931"/>
                  </a:cubicBezTo>
                  <a:lnTo>
                    <a:pt x="783833" y="5137791"/>
                  </a:lnTo>
                  <a:cubicBezTo>
                    <a:pt x="752328" y="5085962"/>
                    <a:pt x="719662" y="5034567"/>
                    <a:pt x="686706" y="4982447"/>
                  </a:cubicBezTo>
                  <a:lnTo>
                    <a:pt x="485485" y="4665082"/>
                  </a:lnTo>
                  <a:cubicBezTo>
                    <a:pt x="417976" y="4556922"/>
                    <a:pt x="351338" y="4445568"/>
                    <a:pt x="289055" y="4329568"/>
                  </a:cubicBezTo>
                  <a:cubicBezTo>
                    <a:pt x="257987" y="4271496"/>
                    <a:pt x="227934" y="4212408"/>
                    <a:pt x="200495" y="4151721"/>
                  </a:cubicBezTo>
                  <a:cubicBezTo>
                    <a:pt x="173201" y="4090891"/>
                    <a:pt x="147794" y="4028898"/>
                    <a:pt x="125291" y="3965600"/>
                  </a:cubicBezTo>
                  <a:cubicBezTo>
                    <a:pt x="103224" y="3902155"/>
                    <a:pt x="83624" y="3837840"/>
                    <a:pt x="67654" y="3772509"/>
                  </a:cubicBezTo>
                  <a:cubicBezTo>
                    <a:pt x="60105" y="3739843"/>
                    <a:pt x="52410" y="3707032"/>
                    <a:pt x="46168" y="3674076"/>
                  </a:cubicBezTo>
                  <a:lnTo>
                    <a:pt x="36731" y="3624714"/>
                  </a:lnTo>
                  <a:lnTo>
                    <a:pt x="28891" y="3575208"/>
                  </a:lnTo>
                  <a:cubicBezTo>
                    <a:pt x="8566" y="3442948"/>
                    <a:pt x="0" y="3310252"/>
                    <a:pt x="0" y="3178573"/>
                  </a:cubicBezTo>
                  <a:cubicBezTo>
                    <a:pt x="726" y="2919425"/>
                    <a:pt x="27730" y="2660277"/>
                    <a:pt x="80575" y="2405774"/>
                  </a:cubicBezTo>
                  <a:cubicBezTo>
                    <a:pt x="133276" y="2151417"/>
                    <a:pt x="213997" y="1901996"/>
                    <a:pt x="322737" y="1665351"/>
                  </a:cubicBezTo>
                  <a:cubicBezTo>
                    <a:pt x="541235" y="1192061"/>
                    <a:pt x="857875" y="768568"/>
                    <a:pt x="1230700" y="407938"/>
                  </a:cubicBezTo>
                  <a:cubicBezTo>
                    <a:pt x="1324124" y="317781"/>
                    <a:pt x="1421323" y="231579"/>
                    <a:pt x="1521825" y="14944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3BFB38F-216C-4A75-8C1C-DAF998A5C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634917 w 6230407"/>
                <a:gd name="connsiteY0" fmla="*/ 0 h 6858000"/>
                <a:gd name="connsiteX1" fmla="*/ 6230407 w 6230407"/>
                <a:gd name="connsiteY1" fmla="*/ 0 h 6858000"/>
                <a:gd name="connsiteX2" fmla="*/ 6230407 w 6230407"/>
                <a:gd name="connsiteY2" fmla="*/ 322046 h 6858000"/>
                <a:gd name="connsiteX3" fmla="*/ 6061915 w 6230407"/>
                <a:gd name="connsiteY3" fmla="*/ 206288 h 6858000"/>
                <a:gd name="connsiteX4" fmla="*/ 5814792 w 6230407"/>
                <a:gd name="connsiteY4" fmla="*/ 74312 h 6858000"/>
                <a:gd name="connsiteX5" fmla="*/ 5676576 w 6230407"/>
                <a:gd name="connsiteY5" fmla="*/ 15049 h 6858000"/>
                <a:gd name="connsiteX6" fmla="*/ 1821847 w 6230407"/>
                <a:gd name="connsiteY6" fmla="*/ 0 h 6858000"/>
                <a:gd name="connsiteX7" fmla="*/ 3449591 w 6230407"/>
                <a:gd name="connsiteY7" fmla="*/ 0 h 6858000"/>
                <a:gd name="connsiteX8" fmla="*/ 3354111 w 6230407"/>
                <a:gd name="connsiteY8" fmla="*/ 29819 h 6858000"/>
                <a:gd name="connsiteX9" fmla="*/ 3177287 w 6230407"/>
                <a:gd name="connsiteY9" fmla="*/ 93621 h 6858000"/>
                <a:gd name="connsiteX10" fmla="*/ 1915374 w 6230407"/>
                <a:gd name="connsiteY10" fmla="*/ 844207 h 6858000"/>
                <a:gd name="connsiteX11" fmla="*/ 1042545 w 6230407"/>
                <a:gd name="connsiteY11" fmla="*/ 1926532 h 6858000"/>
                <a:gd name="connsiteX12" fmla="*/ 726050 w 6230407"/>
                <a:gd name="connsiteY12" fmla="*/ 3186123 h 6858000"/>
                <a:gd name="connsiteX13" fmla="*/ 1249864 w 6230407"/>
                <a:gd name="connsiteY13" fmla="*/ 4355701 h 6858000"/>
                <a:gd name="connsiteX14" fmla="*/ 1513803 w 6230407"/>
                <a:gd name="connsiteY14" fmla="*/ 4726929 h 6858000"/>
                <a:gd name="connsiteX15" fmla="*/ 3990446 w 6230407"/>
                <a:gd name="connsiteY15" fmla="*/ 6178014 h 6858000"/>
                <a:gd name="connsiteX16" fmla="*/ 5870541 w 6230407"/>
                <a:gd name="connsiteY16" fmla="*/ 5285296 h 6858000"/>
                <a:gd name="connsiteX17" fmla="*/ 6099347 w 6230407"/>
                <a:gd name="connsiteY17" fmla="*/ 5108030 h 6858000"/>
                <a:gd name="connsiteX18" fmla="*/ 6230407 w 6230407"/>
                <a:gd name="connsiteY18" fmla="*/ 5006078 h 6858000"/>
                <a:gd name="connsiteX19" fmla="*/ 6230407 w 6230407"/>
                <a:gd name="connsiteY19" fmla="*/ 5924458 h 6858000"/>
                <a:gd name="connsiteX20" fmla="*/ 6056186 w 6230407"/>
                <a:gd name="connsiteY20" fmla="*/ 6058925 h 6858000"/>
                <a:gd name="connsiteX21" fmla="*/ 4500343 w 6230407"/>
                <a:gd name="connsiteY21" fmla="*/ 6854086 h 6858000"/>
                <a:gd name="connsiteX22" fmla="*/ 4476760 w 6230407"/>
                <a:gd name="connsiteY22" fmla="*/ 6858000 h 6858000"/>
                <a:gd name="connsiteX23" fmla="*/ 3391617 w 6230407"/>
                <a:gd name="connsiteY23" fmla="*/ 6858000 h 6858000"/>
                <a:gd name="connsiteX24" fmla="*/ 3242986 w 6230407"/>
                <a:gd name="connsiteY24" fmla="*/ 6833894 h 6858000"/>
                <a:gd name="connsiteX25" fmla="*/ 913044 w 6230407"/>
                <a:gd name="connsiteY25" fmla="*/ 5134452 h 6858000"/>
                <a:gd name="connsiteX26" fmla="*/ 0 w 6230407"/>
                <a:gd name="connsiteY26" fmla="*/ 3186123 h 6858000"/>
                <a:gd name="connsiteX27" fmla="*/ 1779764 w 6230407"/>
                <a:gd name="connsiteY27"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30407" h="6858000">
                  <a:moveTo>
                    <a:pt x="5634917" y="0"/>
                  </a:moveTo>
                  <a:lnTo>
                    <a:pt x="6230407" y="0"/>
                  </a:lnTo>
                  <a:lnTo>
                    <a:pt x="6230407" y="322046"/>
                  </a:lnTo>
                  <a:lnTo>
                    <a:pt x="6061915" y="206288"/>
                  </a:lnTo>
                  <a:cubicBezTo>
                    <a:pt x="5982213" y="157828"/>
                    <a:pt x="5899796" y="113801"/>
                    <a:pt x="5814792" y="74312"/>
                  </a:cubicBezTo>
                  <a:cubicBezTo>
                    <a:pt x="5769441" y="53261"/>
                    <a:pt x="5723362" y="33505"/>
                    <a:pt x="5676576" y="15049"/>
                  </a:cubicBezTo>
                  <a:close/>
                  <a:moveTo>
                    <a:pt x="1821847" y="0"/>
                  </a:moveTo>
                  <a:lnTo>
                    <a:pt x="3449591" y="0"/>
                  </a:lnTo>
                  <a:lnTo>
                    <a:pt x="3354111" y="29819"/>
                  </a:lnTo>
                  <a:cubicBezTo>
                    <a:pt x="3295072" y="49686"/>
                    <a:pt x="3236122" y="70955"/>
                    <a:pt x="3177287" y="93621"/>
                  </a:cubicBezTo>
                  <a:cubicBezTo>
                    <a:pt x="2718951" y="269871"/>
                    <a:pt x="2282682" y="529455"/>
                    <a:pt x="1915374" y="844207"/>
                  </a:cubicBezTo>
                  <a:cubicBezTo>
                    <a:pt x="1541678" y="1164331"/>
                    <a:pt x="1247976" y="1528591"/>
                    <a:pt x="1042545" y="1926532"/>
                  </a:cubicBezTo>
                  <a:cubicBezTo>
                    <a:pt x="832613" y="2333329"/>
                    <a:pt x="726050" y="2757113"/>
                    <a:pt x="726050" y="3186123"/>
                  </a:cubicBezTo>
                  <a:cubicBezTo>
                    <a:pt x="726050" y="3618181"/>
                    <a:pt x="896057" y="3870506"/>
                    <a:pt x="1249864" y="4355701"/>
                  </a:cubicBezTo>
                  <a:cubicBezTo>
                    <a:pt x="1335230" y="4472717"/>
                    <a:pt x="1423500" y="4593798"/>
                    <a:pt x="1513803" y="4726929"/>
                  </a:cubicBezTo>
                  <a:cubicBezTo>
                    <a:pt x="2203848" y="5744068"/>
                    <a:pt x="2944562" y="6178014"/>
                    <a:pt x="3990446" y="6178014"/>
                  </a:cubicBezTo>
                  <a:cubicBezTo>
                    <a:pt x="4676863" y="6178014"/>
                    <a:pt x="5180496" y="5824498"/>
                    <a:pt x="5870541" y="5285296"/>
                  </a:cubicBezTo>
                  <a:cubicBezTo>
                    <a:pt x="5947632" y="5225046"/>
                    <a:pt x="6024723" y="5165521"/>
                    <a:pt x="6099347" y="5108030"/>
                  </a:cubicBezTo>
                  <a:lnTo>
                    <a:pt x="6230407" y="5006078"/>
                  </a:lnTo>
                  <a:lnTo>
                    <a:pt x="6230407" y="5924458"/>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4DF24F7D-73CE-4EF0-86BC-1C1C4C5CB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061392 w 6230408"/>
                <a:gd name="connsiteY0" fmla="*/ 0 h 6858000"/>
                <a:gd name="connsiteX1" fmla="*/ 6230408 w 6230408"/>
                <a:gd name="connsiteY1" fmla="*/ 0 h 6858000"/>
                <a:gd name="connsiteX2" fmla="*/ 6230408 w 6230408"/>
                <a:gd name="connsiteY2" fmla="*/ 502666 h 6858000"/>
                <a:gd name="connsiteX3" fmla="*/ 6204367 w 6230408"/>
                <a:gd name="connsiteY3" fmla="*/ 480166 h 6858000"/>
                <a:gd name="connsiteX4" fmla="*/ 5753525 w 6230408"/>
                <a:gd name="connsiteY4" fmla="*/ 205991 h 6858000"/>
                <a:gd name="connsiteX5" fmla="*/ 5205685 w 6230408"/>
                <a:gd name="connsiteY5" fmla="*/ 25948 h 6858000"/>
                <a:gd name="connsiteX6" fmla="*/ 1821847 w 6230408"/>
                <a:gd name="connsiteY6" fmla="*/ 0 h 6858000"/>
                <a:gd name="connsiteX7" fmla="*/ 4114919 w 6230408"/>
                <a:gd name="connsiteY7" fmla="*/ 0 h 6858000"/>
                <a:gd name="connsiteX8" fmla="*/ 4086206 w 6230408"/>
                <a:gd name="connsiteY8" fmla="*/ 3507 h 6858000"/>
                <a:gd name="connsiteX9" fmla="*/ 3229262 w 6230408"/>
                <a:gd name="connsiteY9" fmla="*/ 229075 h 6858000"/>
                <a:gd name="connsiteX10" fmla="*/ 2009741 w 6230408"/>
                <a:gd name="connsiteY10" fmla="*/ 954400 h 6858000"/>
                <a:gd name="connsiteX11" fmla="*/ 1171466 w 6230408"/>
                <a:gd name="connsiteY11" fmla="*/ 1993025 h 6858000"/>
                <a:gd name="connsiteX12" fmla="*/ 871086 w 6230408"/>
                <a:gd name="connsiteY12" fmla="*/ 3186123 h 6858000"/>
                <a:gd name="connsiteX13" fmla="*/ 1367025 w 6230408"/>
                <a:gd name="connsiteY13" fmla="*/ 4270190 h 6858000"/>
                <a:gd name="connsiteX14" fmla="*/ 1633868 w 6230408"/>
                <a:gd name="connsiteY14" fmla="*/ 4645483 h 6858000"/>
                <a:gd name="connsiteX15" fmla="*/ 2651877 w 6230408"/>
                <a:gd name="connsiteY15" fmla="*/ 5684689 h 6858000"/>
                <a:gd name="connsiteX16" fmla="*/ 3990301 w 6230408"/>
                <a:gd name="connsiteY16" fmla="*/ 6032833 h 6858000"/>
                <a:gd name="connsiteX17" fmla="*/ 4851225 w 6230408"/>
                <a:gd name="connsiteY17" fmla="*/ 5811141 h 6858000"/>
                <a:gd name="connsiteX18" fmla="*/ 5780965 w 6230408"/>
                <a:gd name="connsiteY18" fmla="*/ 5171038 h 6858000"/>
                <a:gd name="connsiteX19" fmla="*/ 6010496 w 6230408"/>
                <a:gd name="connsiteY19" fmla="*/ 4993191 h 6858000"/>
                <a:gd name="connsiteX20" fmla="*/ 6230408 w 6230408"/>
                <a:gd name="connsiteY20" fmla="*/ 4822117 h 6858000"/>
                <a:gd name="connsiteX21" fmla="*/ 6230408 w 6230408"/>
                <a:gd name="connsiteY21" fmla="*/ 5924457 h 6858000"/>
                <a:gd name="connsiteX22" fmla="*/ 6056186 w 6230408"/>
                <a:gd name="connsiteY22" fmla="*/ 6058925 h 6858000"/>
                <a:gd name="connsiteX23" fmla="*/ 4500343 w 6230408"/>
                <a:gd name="connsiteY23" fmla="*/ 6854086 h 6858000"/>
                <a:gd name="connsiteX24" fmla="*/ 4476760 w 6230408"/>
                <a:gd name="connsiteY24" fmla="*/ 6858000 h 6858000"/>
                <a:gd name="connsiteX25" fmla="*/ 3391617 w 6230408"/>
                <a:gd name="connsiteY25" fmla="*/ 6858000 h 6858000"/>
                <a:gd name="connsiteX26" fmla="*/ 3242986 w 6230408"/>
                <a:gd name="connsiteY26" fmla="*/ 6833894 h 6858000"/>
                <a:gd name="connsiteX27" fmla="*/ 913044 w 6230408"/>
                <a:gd name="connsiteY27" fmla="*/ 5134452 h 6858000"/>
                <a:gd name="connsiteX28" fmla="*/ 0 w 6230408"/>
                <a:gd name="connsiteY28" fmla="*/ 3186123 h 6858000"/>
                <a:gd name="connsiteX29" fmla="*/ 1779764 w 6230408"/>
                <a:gd name="connsiteY29"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30408" h="6858000">
                  <a:moveTo>
                    <a:pt x="5061392" y="0"/>
                  </a:moveTo>
                  <a:lnTo>
                    <a:pt x="6230408" y="0"/>
                  </a:lnTo>
                  <a:lnTo>
                    <a:pt x="6230408" y="502666"/>
                  </a:lnTo>
                  <a:lnTo>
                    <a:pt x="6204367" y="480166"/>
                  </a:lnTo>
                  <a:cubicBezTo>
                    <a:pt x="6064466" y="372115"/>
                    <a:pt x="5913877" y="280469"/>
                    <a:pt x="5753525" y="205991"/>
                  </a:cubicBezTo>
                  <a:cubicBezTo>
                    <a:pt x="5581848" y="126214"/>
                    <a:pt x="5398775" y="66109"/>
                    <a:pt x="5205685" y="25948"/>
                  </a:cubicBezTo>
                  <a:close/>
                  <a:moveTo>
                    <a:pt x="1821847" y="0"/>
                  </a:moveTo>
                  <a:lnTo>
                    <a:pt x="4114919" y="0"/>
                  </a:lnTo>
                  <a:lnTo>
                    <a:pt x="4086206" y="3507"/>
                  </a:lnTo>
                  <a:cubicBezTo>
                    <a:pt x="3798985" y="45364"/>
                    <a:pt x="3509190" y="121369"/>
                    <a:pt x="3229262" y="229075"/>
                  </a:cubicBezTo>
                  <a:cubicBezTo>
                    <a:pt x="2786315" y="399518"/>
                    <a:pt x="2364564" y="650390"/>
                    <a:pt x="2009741" y="954400"/>
                  </a:cubicBezTo>
                  <a:cubicBezTo>
                    <a:pt x="1655354" y="1257973"/>
                    <a:pt x="1365573" y="1617151"/>
                    <a:pt x="1171466" y="1993025"/>
                  </a:cubicBezTo>
                  <a:cubicBezTo>
                    <a:pt x="972132" y="2379061"/>
                    <a:pt x="871086" y="2780487"/>
                    <a:pt x="871086" y="3186123"/>
                  </a:cubicBezTo>
                  <a:cubicBezTo>
                    <a:pt x="871086" y="3573756"/>
                    <a:pt x="1023091" y="3798642"/>
                    <a:pt x="1367025" y="4270190"/>
                  </a:cubicBezTo>
                  <a:cubicBezTo>
                    <a:pt x="1453117" y="4388222"/>
                    <a:pt x="1542113" y="4510319"/>
                    <a:pt x="1633868" y="4645483"/>
                  </a:cubicBezTo>
                  <a:cubicBezTo>
                    <a:pt x="1958347" y="5123709"/>
                    <a:pt x="2291248" y="5463723"/>
                    <a:pt x="2651877" y="5684689"/>
                  </a:cubicBezTo>
                  <a:cubicBezTo>
                    <a:pt x="3034139" y="5919011"/>
                    <a:pt x="3472005" y="6032833"/>
                    <a:pt x="3990301" y="6032833"/>
                  </a:cubicBezTo>
                  <a:cubicBezTo>
                    <a:pt x="4284438" y="6032833"/>
                    <a:pt x="4557959" y="5962420"/>
                    <a:pt x="4851225" y="5811141"/>
                  </a:cubicBezTo>
                  <a:cubicBezTo>
                    <a:pt x="5152330" y="5655798"/>
                    <a:pt x="5450387" y="5429315"/>
                    <a:pt x="5780965" y="5171038"/>
                  </a:cubicBezTo>
                  <a:cubicBezTo>
                    <a:pt x="5858491" y="5110498"/>
                    <a:pt x="5935727" y="5050828"/>
                    <a:pt x="6010496" y="4993191"/>
                  </a:cubicBezTo>
                  <a:lnTo>
                    <a:pt x="6230408" y="4822117"/>
                  </a:lnTo>
                  <a:lnTo>
                    <a:pt x="6230408" y="5924457"/>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EC3445B6-9C0D-4865-BF68-CD74892D0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05128" y="0"/>
              <a:ext cx="6648564" cy="6858000"/>
            </a:xfrm>
            <a:custGeom>
              <a:avLst/>
              <a:gdLst>
                <a:gd name="connsiteX0" fmla="*/ 1242460 w 6394458"/>
                <a:gd name="connsiteY0" fmla="*/ 0 h 6858000"/>
                <a:gd name="connsiteX1" fmla="*/ 2160732 w 6394458"/>
                <a:gd name="connsiteY1" fmla="*/ 0 h 6858000"/>
                <a:gd name="connsiteX2" fmla="*/ 2096124 w 6394458"/>
                <a:gd name="connsiteY2" fmla="*/ 41936 h 6858000"/>
                <a:gd name="connsiteX3" fmla="*/ 1942232 w 6394458"/>
                <a:gd name="connsiteY3" fmla="*/ 154451 h 6858000"/>
                <a:gd name="connsiteX4" fmla="*/ 1941942 w 6394458"/>
                <a:gd name="connsiteY4" fmla="*/ 154741 h 6858000"/>
                <a:gd name="connsiteX5" fmla="*/ 1941652 w 6394458"/>
                <a:gd name="connsiteY5" fmla="*/ 155032 h 6858000"/>
                <a:gd name="connsiteX6" fmla="*/ 1878498 w 6394458"/>
                <a:gd name="connsiteY6" fmla="*/ 203377 h 6858000"/>
                <a:gd name="connsiteX7" fmla="*/ 1865722 w 6394458"/>
                <a:gd name="connsiteY7" fmla="*/ 213395 h 6858000"/>
                <a:gd name="connsiteX8" fmla="*/ 1791679 w 6394458"/>
                <a:gd name="connsiteY8" fmla="*/ 272483 h 6858000"/>
                <a:gd name="connsiteX9" fmla="*/ 1503495 w 6394458"/>
                <a:gd name="connsiteY9" fmla="*/ 525389 h 6858000"/>
                <a:gd name="connsiteX10" fmla="*/ 990135 w 6394458"/>
                <a:gd name="connsiteY10" fmla="*/ 1098128 h 6858000"/>
                <a:gd name="connsiteX11" fmla="*/ 771637 w 6394458"/>
                <a:gd name="connsiteY11" fmla="*/ 1416800 h 6858000"/>
                <a:gd name="connsiteX12" fmla="*/ 585660 w 6394458"/>
                <a:gd name="connsiteY12" fmla="*/ 1756960 h 6858000"/>
                <a:gd name="connsiteX13" fmla="*/ 585515 w 6394458"/>
                <a:gd name="connsiteY13" fmla="*/ 1757395 h 6858000"/>
                <a:gd name="connsiteX14" fmla="*/ 585370 w 6394458"/>
                <a:gd name="connsiteY14" fmla="*/ 1757831 h 6858000"/>
                <a:gd name="connsiteX15" fmla="*/ 544574 w 6394458"/>
                <a:gd name="connsiteY15" fmla="*/ 1845230 h 6858000"/>
                <a:gd name="connsiteX16" fmla="*/ 524539 w 6394458"/>
                <a:gd name="connsiteY16" fmla="*/ 1889510 h 6858000"/>
                <a:gd name="connsiteX17" fmla="*/ 505666 w 6394458"/>
                <a:gd name="connsiteY17" fmla="*/ 1933935 h 6858000"/>
                <a:gd name="connsiteX18" fmla="*/ 502762 w 6394458"/>
                <a:gd name="connsiteY18" fmla="*/ 1940904 h 6858000"/>
                <a:gd name="connsiteX19" fmla="*/ 469661 w 6394458"/>
                <a:gd name="connsiteY19" fmla="*/ 2023512 h 6858000"/>
                <a:gd name="connsiteX20" fmla="*/ 456885 w 6394458"/>
                <a:gd name="connsiteY20" fmla="*/ 2057049 h 6858000"/>
                <a:gd name="connsiteX21" fmla="*/ 435688 w 6394458"/>
                <a:gd name="connsiteY21" fmla="*/ 2114395 h 6858000"/>
                <a:gd name="connsiteX22" fmla="*/ 435543 w 6394458"/>
                <a:gd name="connsiteY22" fmla="*/ 2114976 h 6858000"/>
                <a:gd name="connsiteX23" fmla="*/ 435253 w 6394458"/>
                <a:gd name="connsiteY23" fmla="*/ 2115557 h 6858000"/>
                <a:gd name="connsiteX24" fmla="*/ 324770 w 6394458"/>
                <a:gd name="connsiteY24" fmla="*/ 2488382 h 6858000"/>
                <a:gd name="connsiteX25" fmla="*/ 235338 w 6394458"/>
                <a:gd name="connsiteY25" fmla="*/ 3261036 h 6858000"/>
                <a:gd name="connsiteX26" fmla="*/ 272505 w 6394458"/>
                <a:gd name="connsiteY26" fmla="*/ 3641991 h 6858000"/>
                <a:gd name="connsiteX27" fmla="*/ 385891 w 6394458"/>
                <a:gd name="connsiteY27" fmla="*/ 4006104 h 6858000"/>
                <a:gd name="connsiteX28" fmla="*/ 386182 w 6394458"/>
                <a:gd name="connsiteY28" fmla="*/ 4006685 h 6858000"/>
                <a:gd name="connsiteX29" fmla="*/ 386472 w 6394458"/>
                <a:gd name="connsiteY29" fmla="*/ 4007266 h 6858000"/>
                <a:gd name="connsiteX30" fmla="*/ 413911 w 6394458"/>
                <a:gd name="connsiteY30" fmla="*/ 4068823 h 6858000"/>
                <a:gd name="connsiteX31" fmla="*/ 425380 w 6394458"/>
                <a:gd name="connsiteY31" fmla="*/ 4093794 h 6858000"/>
                <a:gd name="connsiteX32" fmla="*/ 435834 w 6394458"/>
                <a:gd name="connsiteY32" fmla="*/ 4114845 h 6858000"/>
                <a:gd name="connsiteX33" fmla="*/ 468644 w 6394458"/>
                <a:gd name="connsiteY33" fmla="*/ 4178435 h 6858000"/>
                <a:gd name="connsiteX34" fmla="*/ 468935 w 6394458"/>
                <a:gd name="connsiteY34" fmla="*/ 4179015 h 6858000"/>
                <a:gd name="connsiteX35" fmla="*/ 469225 w 6394458"/>
                <a:gd name="connsiteY35" fmla="*/ 4179596 h 6858000"/>
                <a:gd name="connsiteX36" fmla="*/ 566496 w 6394458"/>
                <a:gd name="connsiteY36" fmla="*/ 4345828 h 6858000"/>
                <a:gd name="connsiteX37" fmla="*/ 674366 w 6394458"/>
                <a:gd name="connsiteY37" fmla="*/ 4507124 h 6858000"/>
                <a:gd name="connsiteX38" fmla="*/ 790946 w 6394458"/>
                <a:gd name="connsiteY38" fmla="*/ 4665372 h 6858000"/>
                <a:gd name="connsiteX39" fmla="*/ 938015 w 6394458"/>
                <a:gd name="connsiteY39" fmla="*/ 4855559 h 6858000"/>
                <a:gd name="connsiteX40" fmla="*/ 1035286 w 6394458"/>
                <a:gd name="connsiteY40" fmla="*/ 4980269 h 6858000"/>
                <a:gd name="connsiteX41" fmla="*/ 1158254 w 6394458"/>
                <a:gd name="connsiteY41" fmla="*/ 5140985 h 6858000"/>
                <a:gd name="connsiteX42" fmla="*/ 1221118 w 6394458"/>
                <a:gd name="connsiteY42" fmla="*/ 5226351 h 6858000"/>
                <a:gd name="connsiteX43" fmla="*/ 1277448 w 6394458"/>
                <a:gd name="connsiteY43" fmla="*/ 5303007 h 6858000"/>
                <a:gd name="connsiteX44" fmla="*/ 1277739 w 6394458"/>
                <a:gd name="connsiteY44" fmla="*/ 5303297 h 6858000"/>
                <a:gd name="connsiteX45" fmla="*/ 1278029 w 6394458"/>
                <a:gd name="connsiteY45" fmla="*/ 5303588 h 6858000"/>
                <a:gd name="connsiteX46" fmla="*/ 1376607 w 6394458"/>
                <a:gd name="connsiteY46" fmla="*/ 5433525 h 6858000"/>
                <a:gd name="connsiteX47" fmla="*/ 1395625 w 6394458"/>
                <a:gd name="connsiteY47" fmla="*/ 5458060 h 6858000"/>
                <a:gd name="connsiteX48" fmla="*/ 1405207 w 6394458"/>
                <a:gd name="connsiteY48" fmla="*/ 5469965 h 6858000"/>
                <a:gd name="connsiteX49" fmla="*/ 1518739 w 6394458"/>
                <a:gd name="connsiteY49" fmla="*/ 5607597 h 6858000"/>
                <a:gd name="connsiteX50" fmla="*/ 1779194 w 6394458"/>
                <a:gd name="connsiteY50" fmla="*/ 5888957 h 6858000"/>
                <a:gd name="connsiteX51" fmla="*/ 2361805 w 6394458"/>
                <a:gd name="connsiteY51" fmla="*/ 6356876 h 6858000"/>
                <a:gd name="connsiteX52" fmla="*/ 2682656 w 6394458"/>
                <a:gd name="connsiteY52" fmla="*/ 6532110 h 6858000"/>
                <a:gd name="connsiteX53" fmla="*/ 2682946 w 6394458"/>
                <a:gd name="connsiteY53" fmla="*/ 6532255 h 6858000"/>
                <a:gd name="connsiteX54" fmla="*/ 2683236 w 6394458"/>
                <a:gd name="connsiteY54" fmla="*/ 6532400 h 6858000"/>
                <a:gd name="connsiteX55" fmla="*/ 3021944 w 6394458"/>
                <a:gd name="connsiteY55" fmla="*/ 6664805 h 6858000"/>
                <a:gd name="connsiteX56" fmla="*/ 3375605 w 6394458"/>
                <a:gd name="connsiteY56" fmla="*/ 6756415 h 6858000"/>
                <a:gd name="connsiteX57" fmla="*/ 3555048 w 6394458"/>
                <a:gd name="connsiteY57" fmla="*/ 6786612 h 6858000"/>
                <a:gd name="connsiteX58" fmla="*/ 3735218 w 6394458"/>
                <a:gd name="connsiteY58" fmla="*/ 6807083 h 6858000"/>
                <a:gd name="connsiteX59" fmla="*/ 4108188 w 6394458"/>
                <a:gd name="connsiteY59" fmla="*/ 6823343 h 6858000"/>
                <a:gd name="connsiteX60" fmla="*/ 4126917 w 6394458"/>
                <a:gd name="connsiteY60" fmla="*/ 6823343 h 6858000"/>
                <a:gd name="connsiteX61" fmla="*/ 4151597 w 6394458"/>
                <a:gd name="connsiteY61" fmla="*/ 6823488 h 6858000"/>
                <a:gd name="connsiteX62" fmla="*/ 4199652 w 6394458"/>
                <a:gd name="connsiteY62" fmla="*/ 6822763 h 6858000"/>
                <a:gd name="connsiteX63" fmla="*/ 4200088 w 6394458"/>
                <a:gd name="connsiteY63" fmla="*/ 6822763 h 6858000"/>
                <a:gd name="connsiteX64" fmla="*/ 4200523 w 6394458"/>
                <a:gd name="connsiteY64" fmla="*/ 6822763 h 6858000"/>
                <a:gd name="connsiteX65" fmla="*/ 4245675 w 6394458"/>
                <a:gd name="connsiteY65" fmla="*/ 6821601 h 6858000"/>
                <a:gd name="connsiteX66" fmla="*/ 4291117 w 6394458"/>
                <a:gd name="connsiteY66" fmla="*/ 6819277 h 6858000"/>
                <a:gd name="connsiteX67" fmla="*/ 4469108 w 6394458"/>
                <a:gd name="connsiteY67" fmla="*/ 6803743 h 6858000"/>
                <a:gd name="connsiteX68" fmla="*/ 5157267 w 6394458"/>
                <a:gd name="connsiteY68" fmla="*/ 6617766 h 6858000"/>
                <a:gd name="connsiteX69" fmla="*/ 5484069 w 6394458"/>
                <a:gd name="connsiteY69" fmla="*/ 6455744 h 6858000"/>
                <a:gd name="connsiteX70" fmla="*/ 5801144 w 6394458"/>
                <a:gd name="connsiteY70" fmla="*/ 6257717 h 6858000"/>
                <a:gd name="connsiteX71" fmla="*/ 6111106 w 6394458"/>
                <a:gd name="connsiteY71" fmla="*/ 6032542 h 6858000"/>
                <a:gd name="connsiteX72" fmla="*/ 6264127 w 6394458"/>
                <a:gd name="connsiteY72" fmla="*/ 5913203 h 6858000"/>
                <a:gd name="connsiteX73" fmla="*/ 6394458 w 6394458"/>
                <a:gd name="connsiteY73" fmla="*/ 5808939 h 6858000"/>
                <a:gd name="connsiteX74" fmla="*/ 6394458 w 6394458"/>
                <a:gd name="connsiteY74" fmla="*/ 6858000 h 6858000"/>
                <a:gd name="connsiteX75" fmla="*/ 2234128 w 6394458"/>
                <a:gd name="connsiteY75" fmla="*/ 6858000 h 6858000"/>
                <a:gd name="connsiteX76" fmla="*/ 2151583 w 6394458"/>
                <a:gd name="connsiteY76" fmla="*/ 6802146 h 6858000"/>
                <a:gd name="connsiteX77" fmla="*/ 593791 w 6394458"/>
                <a:gd name="connsiteY77" fmla="*/ 5241450 h 6858000"/>
                <a:gd name="connsiteX78" fmla="*/ 0 w 6394458"/>
                <a:gd name="connsiteY78" fmla="*/ 3044861 h 6858000"/>
                <a:gd name="connsiteX79" fmla="*/ 342337 w 6394458"/>
                <a:gd name="connsiteY79" fmla="*/ 1349581 h 6858000"/>
                <a:gd name="connsiteX80" fmla="*/ 1129762 w 6394458"/>
                <a:gd name="connsiteY80" fmla="*/ 118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394458" h="6858000">
                  <a:moveTo>
                    <a:pt x="1242460" y="0"/>
                  </a:moveTo>
                  <a:lnTo>
                    <a:pt x="2160732" y="0"/>
                  </a:lnTo>
                  <a:lnTo>
                    <a:pt x="2096124" y="41936"/>
                  </a:lnTo>
                  <a:cubicBezTo>
                    <a:pt x="2053586" y="71988"/>
                    <a:pt x="1997691" y="111913"/>
                    <a:pt x="1942232" y="154451"/>
                  </a:cubicBezTo>
                  <a:lnTo>
                    <a:pt x="1941942" y="154741"/>
                  </a:lnTo>
                  <a:lnTo>
                    <a:pt x="1941652" y="155032"/>
                  </a:lnTo>
                  <a:cubicBezTo>
                    <a:pt x="1920455" y="170711"/>
                    <a:pt x="1899113" y="187262"/>
                    <a:pt x="1878498" y="203377"/>
                  </a:cubicBezTo>
                  <a:lnTo>
                    <a:pt x="1865722" y="213395"/>
                  </a:lnTo>
                  <a:cubicBezTo>
                    <a:pt x="1838863" y="233865"/>
                    <a:pt x="1813311" y="254771"/>
                    <a:pt x="1791679" y="272483"/>
                  </a:cubicBezTo>
                  <a:cubicBezTo>
                    <a:pt x="1684245" y="360463"/>
                    <a:pt x="1590023" y="443216"/>
                    <a:pt x="1503495" y="525389"/>
                  </a:cubicBezTo>
                  <a:cubicBezTo>
                    <a:pt x="1315050" y="703090"/>
                    <a:pt x="1142430" y="895746"/>
                    <a:pt x="990135" y="1098128"/>
                  </a:cubicBezTo>
                  <a:cubicBezTo>
                    <a:pt x="911301" y="1202949"/>
                    <a:pt x="837695" y="1310238"/>
                    <a:pt x="771637" y="1416800"/>
                  </a:cubicBezTo>
                  <a:cubicBezTo>
                    <a:pt x="697595" y="1538898"/>
                    <a:pt x="636764" y="1650106"/>
                    <a:pt x="585660" y="1756960"/>
                  </a:cubicBezTo>
                  <a:lnTo>
                    <a:pt x="585515" y="1757395"/>
                  </a:lnTo>
                  <a:lnTo>
                    <a:pt x="585370" y="1757831"/>
                  </a:lnTo>
                  <a:cubicBezTo>
                    <a:pt x="570271" y="1788174"/>
                    <a:pt x="556334" y="1818952"/>
                    <a:pt x="544574" y="1845230"/>
                  </a:cubicBezTo>
                  <a:lnTo>
                    <a:pt x="524539" y="1889510"/>
                  </a:lnTo>
                  <a:lnTo>
                    <a:pt x="505666" y="1933935"/>
                  </a:lnTo>
                  <a:lnTo>
                    <a:pt x="502762" y="1940904"/>
                  </a:lnTo>
                  <a:cubicBezTo>
                    <a:pt x="491002" y="1969214"/>
                    <a:pt x="479823" y="1996073"/>
                    <a:pt x="469661" y="2023512"/>
                  </a:cubicBezTo>
                  <a:cubicBezTo>
                    <a:pt x="465450" y="2034691"/>
                    <a:pt x="461240" y="2045870"/>
                    <a:pt x="456885" y="2057049"/>
                  </a:cubicBezTo>
                  <a:cubicBezTo>
                    <a:pt x="449190" y="2076794"/>
                    <a:pt x="442076" y="2095522"/>
                    <a:pt x="435688" y="2114395"/>
                  </a:cubicBezTo>
                  <a:lnTo>
                    <a:pt x="435543" y="2114976"/>
                  </a:lnTo>
                  <a:lnTo>
                    <a:pt x="435253" y="2115557"/>
                  </a:lnTo>
                  <a:cubicBezTo>
                    <a:pt x="390392" y="2239687"/>
                    <a:pt x="353226" y="2365123"/>
                    <a:pt x="324770" y="2488382"/>
                  </a:cubicBezTo>
                  <a:cubicBezTo>
                    <a:pt x="265391" y="2742158"/>
                    <a:pt x="235193" y="3002178"/>
                    <a:pt x="235338" y="3261036"/>
                  </a:cubicBezTo>
                  <a:cubicBezTo>
                    <a:pt x="236210" y="3391989"/>
                    <a:pt x="248695" y="3520474"/>
                    <a:pt x="272505" y="3641991"/>
                  </a:cubicBezTo>
                  <a:cubicBezTo>
                    <a:pt x="299073" y="3770621"/>
                    <a:pt x="337110" y="3893154"/>
                    <a:pt x="385891" y="4006104"/>
                  </a:cubicBezTo>
                  <a:lnTo>
                    <a:pt x="386182" y="4006685"/>
                  </a:lnTo>
                  <a:lnTo>
                    <a:pt x="386472" y="4007266"/>
                  </a:lnTo>
                  <a:cubicBezTo>
                    <a:pt x="394747" y="4027591"/>
                    <a:pt x="404039" y="4047626"/>
                    <a:pt x="413911" y="4068823"/>
                  </a:cubicBezTo>
                  <a:cubicBezTo>
                    <a:pt x="417686" y="4077098"/>
                    <a:pt x="421606" y="4085374"/>
                    <a:pt x="425380" y="4093794"/>
                  </a:cubicBezTo>
                  <a:cubicBezTo>
                    <a:pt x="428865" y="4100908"/>
                    <a:pt x="432349" y="4107876"/>
                    <a:pt x="435834" y="4114845"/>
                  </a:cubicBezTo>
                  <a:cubicBezTo>
                    <a:pt x="446867" y="4136913"/>
                    <a:pt x="457320" y="4157819"/>
                    <a:pt x="468644" y="4178435"/>
                  </a:cubicBezTo>
                  <a:lnTo>
                    <a:pt x="468935" y="4179015"/>
                  </a:lnTo>
                  <a:lnTo>
                    <a:pt x="469225" y="4179596"/>
                  </a:lnTo>
                  <a:cubicBezTo>
                    <a:pt x="495213" y="4229103"/>
                    <a:pt x="525120" y="4280352"/>
                    <a:pt x="566496" y="4345828"/>
                  </a:cubicBezTo>
                  <a:cubicBezTo>
                    <a:pt x="598727" y="4397368"/>
                    <a:pt x="633135" y="4447745"/>
                    <a:pt x="674366" y="4507124"/>
                  </a:cubicBezTo>
                  <a:cubicBezTo>
                    <a:pt x="713129" y="4561713"/>
                    <a:pt x="753199" y="4615139"/>
                    <a:pt x="790946" y="4665372"/>
                  </a:cubicBezTo>
                  <a:cubicBezTo>
                    <a:pt x="839001" y="4729106"/>
                    <a:pt x="889379" y="4793421"/>
                    <a:pt x="938015" y="4855559"/>
                  </a:cubicBezTo>
                  <a:cubicBezTo>
                    <a:pt x="969955" y="4896355"/>
                    <a:pt x="1003056" y="4938457"/>
                    <a:pt x="1035286" y="4980269"/>
                  </a:cubicBezTo>
                  <a:cubicBezTo>
                    <a:pt x="1069113" y="5023969"/>
                    <a:pt x="1113684" y="5081606"/>
                    <a:pt x="1158254" y="5140985"/>
                  </a:cubicBezTo>
                  <a:cubicBezTo>
                    <a:pt x="1179451" y="5169005"/>
                    <a:pt x="1200647" y="5198186"/>
                    <a:pt x="1221118" y="5226351"/>
                  </a:cubicBezTo>
                  <a:cubicBezTo>
                    <a:pt x="1240572" y="5253065"/>
                    <a:pt x="1259010" y="5278471"/>
                    <a:pt x="1277448" y="5303007"/>
                  </a:cubicBezTo>
                  <a:lnTo>
                    <a:pt x="1277739" y="5303297"/>
                  </a:lnTo>
                  <a:lnTo>
                    <a:pt x="1278029" y="5303588"/>
                  </a:lnTo>
                  <a:cubicBezTo>
                    <a:pt x="1309824" y="5347287"/>
                    <a:pt x="1343796" y="5391132"/>
                    <a:pt x="1376607" y="5433525"/>
                  </a:cubicBezTo>
                  <a:lnTo>
                    <a:pt x="1395625" y="5458060"/>
                  </a:lnTo>
                  <a:lnTo>
                    <a:pt x="1405207" y="5469965"/>
                  </a:lnTo>
                  <a:cubicBezTo>
                    <a:pt x="1442083" y="5515552"/>
                    <a:pt x="1479976" y="5562736"/>
                    <a:pt x="1518739" y="5607597"/>
                  </a:cubicBezTo>
                  <a:cubicBezTo>
                    <a:pt x="1603960" y="5707481"/>
                    <a:pt x="1691650" y="5802139"/>
                    <a:pt x="1779194" y="5888957"/>
                  </a:cubicBezTo>
                  <a:cubicBezTo>
                    <a:pt x="1965606" y="6072902"/>
                    <a:pt x="2161746" y="6230423"/>
                    <a:pt x="2361805" y="6356876"/>
                  </a:cubicBezTo>
                  <a:cubicBezTo>
                    <a:pt x="2475047" y="6427870"/>
                    <a:pt x="2579867" y="6485217"/>
                    <a:pt x="2682656" y="6532110"/>
                  </a:cubicBezTo>
                  <a:lnTo>
                    <a:pt x="2682946" y="6532255"/>
                  </a:lnTo>
                  <a:lnTo>
                    <a:pt x="2683236" y="6532400"/>
                  </a:lnTo>
                  <a:cubicBezTo>
                    <a:pt x="2787767" y="6581616"/>
                    <a:pt x="2901734" y="6626187"/>
                    <a:pt x="3021944" y="6664805"/>
                  </a:cubicBezTo>
                  <a:cubicBezTo>
                    <a:pt x="3132572" y="6700374"/>
                    <a:pt x="3251620" y="6731298"/>
                    <a:pt x="3375605" y="6756415"/>
                  </a:cubicBezTo>
                  <a:cubicBezTo>
                    <a:pt x="3432661" y="6767738"/>
                    <a:pt x="3493201" y="6777901"/>
                    <a:pt x="3555048" y="6786612"/>
                  </a:cubicBezTo>
                  <a:cubicBezTo>
                    <a:pt x="3613121" y="6794742"/>
                    <a:pt x="3673807" y="6801566"/>
                    <a:pt x="3735218" y="6807083"/>
                  </a:cubicBezTo>
                  <a:cubicBezTo>
                    <a:pt x="3852670" y="6817826"/>
                    <a:pt x="3974622" y="6823052"/>
                    <a:pt x="4108188" y="6823343"/>
                  </a:cubicBezTo>
                  <a:lnTo>
                    <a:pt x="4126917" y="6823343"/>
                  </a:lnTo>
                  <a:cubicBezTo>
                    <a:pt x="4135192" y="6823488"/>
                    <a:pt x="4143322" y="6823488"/>
                    <a:pt x="4151597" y="6823488"/>
                  </a:cubicBezTo>
                  <a:cubicBezTo>
                    <a:pt x="4171487" y="6823488"/>
                    <a:pt x="4186296" y="6823343"/>
                    <a:pt x="4199652" y="6822763"/>
                  </a:cubicBezTo>
                  <a:lnTo>
                    <a:pt x="4200088" y="6822763"/>
                  </a:lnTo>
                  <a:lnTo>
                    <a:pt x="4200523" y="6822763"/>
                  </a:lnTo>
                  <a:lnTo>
                    <a:pt x="4245675" y="6821601"/>
                  </a:lnTo>
                  <a:lnTo>
                    <a:pt x="4291117" y="6819277"/>
                  </a:lnTo>
                  <a:cubicBezTo>
                    <a:pt x="4342801" y="6816955"/>
                    <a:pt x="4397825" y="6812164"/>
                    <a:pt x="4469108" y="6803743"/>
                  </a:cubicBezTo>
                  <a:cubicBezTo>
                    <a:pt x="4700672" y="6775433"/>
                    <a:pt x="4932236" y="6712860"/>
                    <a:pt x="5157267" y="6617766"/>
                  </a:cubicBezTo>
                  <a:cubicBezTo>
                    <a:pt x="5260490" y="6574648"/>
                    <a:pt x="5367344" y="6521656"/>
                    <a:pt x="5484069" y="6455744"/>
                  </a:cubicBezTo>
                  <a:cubicBezTo>
                    <a:pt x="5584535" y="6399414"/>
                    <a:pt x="5688194" y="6334663"/>
                    <a:pt x="5801144" y="6257717"/>
                  </a:cubicBezTo>
                  <a:cubicBezTo>
                    <a:pt x="5894061" y="6194419"/>
                    <a:pt x="5992638" y="6122844"/>
                    <a:pt x="6111106" y="6032542"/>
                  </a:cubicBezTo>
                  <a:cubicBezTo>
                    <a:pt x="6163081" y="5993052"/>
                    <a:pt x="6215491" y="5951676"/>
                    <a:pt x="6264127" y="5913203"/>
                  </a:cubicBezTo>
                  <a:lnTo>
                    <a:pt x="6394458" y="5808939"/>
                  </a:lnTo>
                  <a:lnTo>
                    <a:pt x="6394458" y="6858000"/>
                  </a:lnTo>
                  <a:lnTo>
                    <a:pt x="2234128" y="6858000"/>
                  </a:lnTo>
                  <a:lnTo>
                    <a:pt x="2151583" y="6802146"/>
                  </a:lnTo>
                  <a:cubicBezTo>
                    <a:pt x="1509012" y="6424386"/>
                    <a:pt x="970245" y="5884748"/>
                    <a:pt x="593791" y="5241450"/>
                  </a:cubicBezTo>
                  <a:cubicBezTo>
                    <a:pt x="205286" y="4577683"/>
                    <a:pt x="0" y="3818240"/>
                    <a:pt x="0" y="3044861"/>
                  </a:cubicBezTo>
                  <a:cubicBezTo>
                    <a:pt x="0" y="2457023"/>
                    <a:pt x="115129" y="1886606"/>
                    <a:pt x="342337" y="1349581"/>
                  </a:cubicBezTo>
                  <a:cubicBezTo>
                    <a:pt x="534284" y="895692"/>
                    <a:pt x="798705" y="482372"/>
                    <a:pt x="1129762" y="11818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Freeform: Shape 33">
              <a:extLst>
                <a:ext uri="{FF2B5EF4-FFF2-40B4-BE49-F238E27FC236}">
                  <a16:creationId xmlns:a16="http://schemas.microsoft.com/office/drawing/2014/main" id="{1905757E-C772-4187-BD34-A12DC33F3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266" y="0"/>
              <a:ext cx="6419426" cy="6858000"/>
            </a:xfrm>
            <a:custGeom>
              <a:avLst/>
              <a:gdLst>
                <a:gd name="connsiteX0" fmla="*/ 6419426 w 6419426"/>
                <a:gd name="connsiteY0" fmla="*/ 6276207 h 6858000"/>
                <a:gd name="connsiteX1" fmla="*/ 6419426 w 6419426"/>
                <a:gd name="connsiteY1" fmla="*/ 6858000 h 6858000"/>
                <a:gd name="connsiteX2" fmla="*/ 5377226 w 6419426"/>
                <a:gd name="connsiteY2" fmla="*/ 6858000 h 6858000"/>
                <a:gd name="connsiteX3" fmla="*/ 5526079 w 6419426"/>
                <a:gd name="connsiteY3" fmla="*/ 6799309 h 6858000"/>
                <a:gd name="connsiteX4" fmla="*/ 6372097 w 6419426"/>
                <a:gd name="connsiteY4" fmla="*/ 6313400 h 6858000"/>
                <a:gd name="connsiteX5" fmla="*/ 0 w 6419426"/>
                <a:gd name="connsiteY5" fmla="*/ 3944218 h 6858000"/>
                <a:gd name="connsiteX6" fmla="*/ 31811 w 6419426"/>
                <a:gd name="connsiteY6" fmla="*/ 4082046 h 6858000"/>
                <a:gd name="connsiteX7" fmla="*/ 2375871 w 6419426"/>
                <a:gd name="connsiteY7" fmla="*/ 6799309 h 6858000"/>
                <a:gd name="connsiteX8" fmla="*/ 2524724 w 6419426"/>
                <a:gd name="connsiteY8" fmla="*/ 6858000 h 6858000"/>
                <a:gd name="connsiteX9" fmla="*/ 0 w 6419426"/>
                <a:gd name="connsiteY9" fmla="*/ 6858000 h 6858000"/>
                <a:gd name="connsiteX10" fmla="*/ 0 w 6419426"/>
                <a:gd name="connsiteY10" fmla="*/ 0 h 6858000"/>
                <a:gd name="connsiteX11" fmla="*/ 1320019 w 6419426"/>
                <a:gd name="connsiteY11" fmla="*/ 0 h 6858000"/>
                <a:gd name="connsiteX12" fmla="*/ 1089625 w 6419426"/>
                <a:gd name="connsiteY12" fmla="*/ 209396 h 6858000"/>
                <a:gd name="connsiteX13" fmla="*/ 31811 w 6419426"/>
                <a:gd name="connsiteY13" fmla="*/ 2059448 h 6858000"/>
                <a:gd name="connsiteX14" fmla="*/ 0 w 6419426"/>
                <a:gd name="connsiteY14" fmla="*/ 21972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426" h="6858000">
                  <a:moveTo>
                    <a:pt x="6419426" y="6276207"/>
                  </a:moveTo>
                  <a:lnTo>
                    <a:pt x="6419426" y="6858000"/>
                  </a:lnTo>
                  <a:lnTo>
                    <a:pt x="5377226" y="6858000"/>
                  </a:lnTo>
                  <a:lnTo>
                    <a:pt x="5526079" y="6799309"/>
                  </a:lnTo>
                  <a:cubicBezTo>
                    <a:pt x="5828657" y="6671330"/>
                    <a:pt x="6112428" y="6507594"/>
                    <a:pt x="6372097" y="6313400"/>
                  </a:cubicBezTo>
                  <a:close/>
                  <a:moveTo>
                    <a:pt x="0" y="3944218"/>
                  </a:moveTo>
                  <a:lnTo>
                    <a:pt x="31811" y="4082046"/>
                  </a:lnTo>
                  <a:cubicBezTo>
                    <a:pt x="347839" y="5310348"/>
                    <a:pt x="1226077" y="6312987"/>
                    <a:pt x="2375871" y="6799309"/>
                  </a:cubicBezTo>
                  <a:lnTo>
                    <a:pt x="2524724" y="6858000"/>
                  </a:lnTo>
                  <a:lnTo>
                    <a:pt x="0" y="6858000"/>
                  </a:lnTo>
                  <a:close/>
                  <a:moveTo>
                    <a:pt x="0" y="0"/>
                  </a:moveTo>
                  <a:lnTo>
                    <a:pt x="1320019" y="0"/>
                  </a:lnTo>
                  <a:lnTo>
                    <a:pt x="1089625" y="209396"/>
                  </a:lnTo>
                  <a:cubicBezTo>
                    <a:pt x="586180" y="712841"/>
                    <a:pt x="214775" y="1348326"/>
                    <a:pt x="31811" y="2059448"/>
                  </a:cubicBezTo>
                  <a:lnTo>
                    <a:pt x="0" y="21972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7386ADB-BEF4-F60A-4D87-0A818459D17D}"/>
              </a:ext>
            </a:extLst>
          </p:cNvPr>
          <p:cNvSpPr>
            <a:spLocks noGrp="1"/>
          </p:cNvSpPr>
          <p:nvPr>
            <p:ph type="title"/>
          </p:nvPr>
        </p:nvSpPr>
        <p:spPr>
          <a:xfrm>
            <a:off x="804672" y="798445"/>
            <a:ext cx="4803636" cy="1311664"/>
          </a:xfrm>
        </p:spPr>
        <p:txBody>
          <a:bodyPr anchor="b">
            <a:normAutofit/>
          </a:bodyPr>
          <a:lstStyle/>
          <a:p>
            <a:r>
              <a:rPr lang="en-US" sz="3600">
                <a:solidFill>
                  <a:schemeClr val="tx2"/>
                </a:solidFill>
                <a:latin typeface="Bahnschrift" panose="020B0502040204020203" pitchFamily="34" charset="0"/>
              </a:rPr>
              <a:t>Continued…</a:t>
            </a:r>
          </a:p>
        </p:txBody>
      </p:sp>
      <p:graphicFrame>
        <p:nvGraphicFramePr>
          <p:cNvPr id="22" name="Content Placeholder 2">
            <a:extLst>
              <a:ext uri="{FF2B5EF4-FFF2-40B4-BE49-F238E27FC236}">
                <a16:creationId xmlns:a16="http://schemas.microsoft.com/office/drawing/2014/main" id="{2AA35F18-4074-4B0D-922A-F52A1DD31DCD}"/>
              </a:ext>
            </a:extLst>
          </p:cNvPr>
          <p:cNvGraphicFramePr>
            <a:graphicFrameLocks noGrp="1"/>
          </p:cNvGraphicFramePr>
          <p:nvPr>
            <p:ph idx="1"/>
            <p:extLst>
              <p:ext uri="{D42A27DB-BD31-4B8C-83A1-F6EECF244321}">
                <p14:modId xmlns:p14="http://schemas.microsoft.com/office/powerpoint/2010/main" val="918672519"/>
              </p:ext>
            </p:extLst>
          </p:nvPr>
        </p:nvGraphicFramePr>
        <p:xfrm>
          <a:off x="804672" y="2272143"/>
          <a:ext cx="4706803" cy="3788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2262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6F42EE-C62A-9498-7BD3-3C4DDBA11E34}"/>
              </a:ext>
            </a:extLst>
          </p:cNvPr>
          <p:cNvSpPr>
            <a:spLocks noGrp="1"/>
          </p:cNvSpPr>
          <p:nvPr>
            <p:ph type="title"/>
          </p:nvPr>
        </p:nvSpPr>
        <p:spPr>
          <a:xfrm>
            <a:off x="6513788" y="365125"/>
            <a:ext cx="4840010" cy="1807305"/>
          </a:xfrm>
        </p:spPr>
        <p:txBody>
          <a:bodyPr>
            <a:normAutofit/>
          </a:bodyPr>
          <a:lstStyle/>
          <a:p>
            <a:r>
              <a:rPr lang="en-US"/>
              <a:t> Continued…</a:t>
            </a:r>
          </a:p>
        </p:txBody>
      </p:sp>
      <p:pic>
        <p:nvPicPr>
          <p:cNvPr id="35" name="Picture 21">
            <a:extLst>
              <a:ext uri="{FF2B5EF4-FFF2-40B4-BE49-F238E27FC236}">
                <a16:creationId xmlns:a16="http://schemas.microsoft.com/office/drawing/2014/main" id="{8FAFDB82-E1A0-6A3E-698A-BDB01F435EEC}"/>
              </a:ext>
            </a:extLst>
          </p:cNvPr>
          <p:cNvPicPr>
            <a:picLocks noChangeAspect="1"/>
          </p:cNvPicPr>
          <p:nvPr/>
        </p:nvPicPr>
        <p:blipFill rotWithShape="1">
          <a:blip r:embed="rId2"/>
          <a:srcRect l="20323" r="32644" b="625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6" name="Content Placeholder 2">
            <a:extLst>
              <a:ext uri="{FF2B5EF4-FFF2-40B4-BE49-F238E27FC236}">
                <a16:creationId xmlns:a16="http://schemas.microsoft.com/office/drawing/2014/main" id="{E138BBB2-C46B-3209-AE16-A901CB93C35A}"/>
              </a:ext>
            </a:extLst>
          </p:cNvPr>
          <p:cNvSpPr>
            <a:spLocks noGrp="1"/>
          </p:cNvSpPr>
          <p:nvPr>
            <p:ph idx="1"/>
          </p:nvPr>
        </p:nvSpPr>
        <p:spPr>
          <a:xfrm>
            <a:off x="6513788" y="2333297"/>
            <a:ext cx="4840010" cy="3843666"/>
          </a:xfrm>
        </p:spPr>
        <p:txBody>
          <a:bodyPr>
            <a:normAutofit/>
          </a:bodyPr>
          <a:lstStyle/>
          <a:p>
            <a:r>
              <a:rPr lang="en-US" sz="1600" b="1"/>
              <a:t>Insights: </a:t>
            </a:r>
            <a:r>
              <a:rPr lang="en-US" sz="1600" b="0" i="0">
                <a:effectLst/>
                <a:latin typeface="Söhne"/>
              </a:rPr>
              <a:t>Correlation is a statistical measure that quantifies the relationship between two variables. It indicates the strength and direction of the linear relationship between the variables. The correlation coefficient can take values between -1 and 1 .</a:t>
            </a:r>
          </a:p>
          <a:p>
            <a:pPr>
              <a:buFont typeface="Wingdings" panose="05000000000000000000" pitchFamily="2" charset="2"/>
              <a:buChar char="Ø"/>
            </a:pPr>
            <a:r>
              <a:rPr lang="en-US" sz="1600">
                <a:latin typeface="Söhne"/>
              </a:rPr>
              <a:t>A positive correlation means that as one variable increases other variable also tends to increase.</a:t>
            </a:r>
          </a:p>
          <a:p>
            <a:pPr>
              <a:buFont typeface="Wingdings" panose="05000000000000000000" pitchFamily="2" charset="2"/>
              <a:buChar char="Ø"/>
            </a:pPr>
            <a:r>
              <a:rPr lang="en-US" sz="1600">
                <a:latin typeface="Söhne"/>
              </a:rPr>
              <a:t>A negative correlation means that as one variable increases, the other variable tends to decrease.</a:t>
            </a:r>
          </a:p>
          <a:p>
            <a:pPr>
              <a:buFont typeface="Wingdings" panose="05000000000000000000" pitchFamily="2" charset="2"/>
              <a:buChar char="Ø"/>
            </a:pPr>
            <a:r>
              <a:rPr lang="en-US" sz="1600">
                <a:latin typeface="Söhne"/>
              </a:rPr>
              <a:t>If the correlation values Is 0 then it indicates that there is no relationship between the columns.</a:t>
            </a:r>
            <a:endParaRPr lang="en-US" sz="1600"/>
          </a:p>
          <a:p>
            <a:r>
              <a:rPr lang="en-US" sz="1600" b="1"/>
              <a:t>Result: </a:t>
            </a:r>
            <a:r>
              <a:rPr lang="en-US" sz="1600"/>
              <a:t>The results of the top 10 correlations columns along with correlation heatmap is attached in the next slides.</a:t>
            </a:r>
          </a:p>
        </p:txBody>
      </p:sp>
    </p:spTree>
    <p:extLst>
      <p:ext uri="{BB962C8B-B14F-4D97-AF65-F5344CB8AC3E}">
        <p14:creationId xmlns:p14="http://schemas.microsoft.com/office/powerpoint/2010/main" val="2580574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D6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660967F-919C-1F5A-A95A-FB1AB9E469F2}"/>
              </a:ext>
            </a:extLst>
          </p:cNvPr>
          <p:cNvPicPr>
            <a:picLocks noChangeAspect="1"/>
          </p:cNvPicPr>
          <p:nvPr/>
        </p:nvPicPr>
        <p:blipFill>
          <a:blip r:embed="rId2"/>
          <a:stretch>
            <a:fillRect/>
          </a:stretch>
        </p:blipFill>
        <p:spPr>
          <a:xfrm>
            <a:off x="643467" y="1070780"/>
            <a:ext cx="10905066" cy="4716440"/>
          </a:xfrm>
          <a:prstGeom prst="rect">
            <a:avLst/>
          </a:prstGeom>
        </p:spPr>
      </p:pic>
    </p:spTree>
    <p:extLst>
      <p:ext uri="{BB962C8B-B14F-4D97-AF65-F5344CB8AC3E}">
        <p14:creationId xmlns:p14="http://schemas.microsoft.com/office/powerpoint/2010/main" val="2405958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8" name="Rectangle 820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0" name="Rectangle 8209">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2" name="Rectangle 8211">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4" name="Rectangle 82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E4051E50-059B-EA37-1A4F-5B80703EDB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84803" y="457200"/>
            <a:ext cx="6622394"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536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36" name="Rectangle 9235">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8" name="Rectangle 9237">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9B90C642-CAEE-F8EE-F8AB-FC77797EF6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21035" y="1441208"/>
            <a:ext cx="5129784" cy="3975583"/>
          </a:xfrm>
          <a:prstGeom prst="rect">
            <a:avLst/>
          </a:prstGeom>
          <a:noFill/>
          <a:extLst>
            <a:ext uri="{909E8E84-426E-40DD-AFC4-6F175D3DCCD1}">
              <a14:hiddenFill xmlns:a14="http://schemas.microsoft.com/office/drawing/2010/main">
                <a:solidFill>
                  <a:srgbClr val="FFFFFF"/>
                </a:solidFill>
              </a14:hiddenFill>
            </a:ext>
          </a:extLst>
        </p:spPr>
      </p:pic>
      <p:sp>
        <p:nvSpPr>
          <p:cNvPr id="9240" name="Rectangle 9239">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1AB0339-5C51-FD44-ECD0-6922C7E582B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180" y="1909302"/>
            <a:ext cx="5129784" cy="3039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953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36" name="Rectangle 9235">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8" name="Rectangle 9237">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a:extLst>
              <a:ext uri="{FF2B5EF4-FFF2-40B4-BE49-F238E27FC236}">
                <a16:creationId xmlns:a16="http://schemas.microsoft.com/office/drawing/2014/main" id="{CE916ABB-4B73-FFAD-B2BB-7E5576BAB6F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21035" y="1441208"/>
            <a:ext cx="5129784" cy="3975583"/>
          </a:xfrm>
          <a:prstGeom prst="rect">
            <a:avLst/>
          </a:prstGeom>
          <a:noFill/>
          <a:extLst>
            <a:ext uri="{909E8E84-426E-40DD-AFC4-6F175D3DCCD1}">
              <a14:hiddenFill xmlns:a14="http://schemas.microsoft.com/office/drawing/2010/main">
                <a:solidFill>
                  <a:srgbClr val="FFFFFF"/>
                </a:solidFill>
              </a14:hiddenFill>
            </a:ext>
          </a:extLst>
        </p:spPr>
      </p:pic>
      <p:sp>
        <p:nvSpPr>
          <p:cNvPr id="9240" name="Rectangle 9239">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DCBC2870-E14E-DE4D-5372-0B266AA65A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180" y="1909302"/>
            <a:ext cx="5129784" cy="3039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718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8" name="Rectangle 10257">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0"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62"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64" name="Freeform: Shape 10263">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42" name="Picture 2">
            <a:extLst>
              <a:ext uri="{FF2B5EF4-FFF2-40B4-BE49-F238E27FC236}">
                <a16:creationId xmlns:a16="http://schemas.microsoft.com/office/drawing/2014/main" id="{12FCE205-65DF-7C51-88C2-925F8759BA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7376" y="1655710"/>
            <a:ext cx="3343202" cy="2649487"/>
          </a:xfrm>
          <a:prstGeom prst="rect">
            <a:avLst/>
          </a:prstGeom>
          <a:noFill/>
          <a:extLst>
            <a:ext uri="{909E8E84-426E-40DD-AFC4-6F175D3DCCD1}">
              <a14:hiddenFill xmlns:a14="http://schemas.microsoft.com/office/drawing/2010/main">
                <a:solidFill>
                  <a:srgbClr val="FFFFFF"/>
                </a:solidFill>
              </a14:hiddenFill>
            </a:ext>
          </a:extLst>
        </p:spPr>
      </p:pic>
      <p:sp>
        <p:nvSpPr>
          <p:cNvPr id="10266" name="Freeform: Shape 10265">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C7ED00B9-612F-3164-0023-9E7B418BD77A}"/>
              </a:ext>
            </a:extLst>
          </p:cNvPr>
          <p:cNvPicPr>
            <a:picLocks noChangeAspect="1"/>
          </p:cNvPicPr>
          <p:nvPr/>
        </p:nvPicPr>
        <p:blipFill>
          <a:blip r:embed="rId3"/>
          <a:stretch>
            <a:fillRect/>
          </a:stretch>
        </p:blipFill>
        <p:spPr>
          <a:xfrm>
            <a:off x="5545244" y="3119091"/>
            <a:ext cx="6020730" cy="1158990"/>
          </a:xfrm>
          <a:prstGeom prst="rect">
            <a:avLst/>
          </a:prstGeom>
        </p:spPr>
      </p:pic>
    </p:spTree>
    <p:extLst>
      <p:ext uri="{BB962C8B-B14F-4D97-AF65-F5344CB8AC3E}">
        <p14:creationId xmlns:p14="http://schemas.microsoft.com/office/powerpoint/2010/main" val="3958525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CDB48E-302C-4D69-A80E-67CF32326CA9}"/>
              </a:ext>
            </a:extLst>
          </p:cNvPr>
          <p:cNvSpPr>
            <a:spLocks noGrp="1"/>
          </p:cNvSpPr>
          <p:nvPr>
            <p:ph type="title"/>
          </p:nvPr>
        </p:nvSpPr>
        <p:spPr>
          <a:xfrm>
            <a:off x="838200" y="1195697"/>
            <a:ext cx="3200400" cy="4238118"/>
          </a:xfrm>
        </p:spPr>
        <p:txBody>
          <a:bodyPr>
            <a:normAutofit/>
          </a:bodyPr>
          <a:lstStyle/>
          <a:p>
            <a:r>
              <a:rPr lang="en-US" b="1" i="0">
                <a:solidFill>
                  <a:schemeClr val="bg1"/>
                </a:solidFill>
                <a:effectLst/>
                <a:latin typeface="Bahnschrift" panose="020B0502040204020203" pitchFamily="34" charset="0"/>
              </a:rPr>
              <a:t>Overall Insight Summary:</a:t>
            </a:r>
            <a:br>
              <a:rPr lang="en-US" b="0" i="0">
                <a:solidFill>
                  <a:schemeClr val="bg1"/>
                </a:solidFill>
                <a:effectLst/>
                <a:latin typeface="Bahnschrift" panose="020B0502040204020203" pitchFamily="34" charset="0"/>
              </a:rPr>
            </a:br>
            <a:endParaRPr lang="en-US">
              <a:solidFill>
                <a:schemeClr val="bg1"/>
              </a:solidFill>
              <a:latin typeface="Bahnschrift" panose="020B0502040204020203" pitchFamily="34" charset="0"/>
            </a:endParaRPr>
          </a:p>
        </p:txBody>
      </p:sp>
      <p:grpSp>
        <p:nvGrpSpPr>
          <p:cNvPr id="24"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25" name="Freeform: Shape 24">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8" name="Oval 27">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33" name="Freeform: Shape 32">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F4B58056-7595-F345-6A1F-5EB7D4BDBE29}"/>
              </a:ext>
            </a:extLst>
          </p:cNvPr>
          <p:cNvGraphicFramePr>
            <a:graphicFrameLocks noGrp="1"/>
          </p:cNvGraphicFramePr>
          <p:nvPr>
            <p:ph idx="1"/>
            <p:extLst>
              <p:ext uri="{D42A27DB-BD31-4B8C-83A1-F6EECF244321}">
                <p14:modId xmlns:p14="http://schemas.microsoft.com/office/powerpoint/2010/main" val="4286958830"/>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652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B8D7D1E-1407-4D5B-9C80-E70D99362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15483" y="762552"/>
            <a:ext cx="5919334" cy="5214332"/>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4FD1BE-E333-402D-A2AF-8E2D7570F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15483" y="762552"/>
            <a:ext cx="5919334" cy="5214332"/>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DDE3270-A872-4E10-80BC-B93D6F0E3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8088" y="658175"/>
            <a:ext cx="5919334" cy="5214332"/>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74DDC7-A879-6290-F7CE-707CDD19F4BE}"/>
              </a:ext>
            </a:extLst>
          </p:cNvPr>
          <p:cNvSpPr>
            <a:spLocks noGrp="1"/>
          </p:cNvSpPr>
          <p:nvPr>
            <p:ph type="title"/>
          </p:nvPr>
        </p:nvSpPr>
        <p:spPr>
          <a:xfrm>
            <a:off x="3581400" y="1186940"/>
            <a:ext cx="5228230" cy="3131805"/>
          </a:xfrm>
        </p:spPr>
        <p:txBody>
          <a:bodyPr vert="horz" lIns="91440" tIns="45720" rIns="91440" bIns="45720" rtlCol="0" anchor="b">
            <a:normAutofit/>
          </a:bodyPr>
          <a:lstStyle/>
          <a:p>
            <a:pPr algn="ctr"/>
            <a:r>
              <a:rPr lang="en-US" sz="3000" kern="1200">
                <a:solidFill>
                  <a:schemeClr val="bg1"/>
                </a:solidFill>
                <a:latin typeface="+mj-lt"/>
                <a:ea typeface="+mj-ea"/>
                <a:cs typeface="+mj-cs"/>
              </a:rPr>
              <a:t>Drive Link of the Project :</a:t>
            </a:r>
            <a:br>
              <a:rPr lang="en-US" sz="3000" kern="1200">
                <a:solidFill>
                  <a:schemeClr val="bg1"/>
                </a:solidFill>
                <a:latin typeface="+mj-lt"/>
                <a:ea typeface="+mj-ea"/>
                <a:cs typeface="+mj-cs"/>
              </a:rPr>
            </a:br>
            <a:br>
              <a:rPr lang="en-US" sz="3000" kern="1200">
                <a:solidFill>
                  <a:schemeClr val="bg1"/>
                </a:solidFill>
                <a:latin typeface="+mj-lt"/>
                <a:ea typeface="+mj-ea"/>
                <a:cs typeface="+mj-cs"/>
              </a:rPr>
            </a:br>
            <a:r>
              <a:rPr lang="en-US" sz="3000" kern="1200">
                <a:solidFill>
                  <a:schemeClr val="bg1"/>
                </a:solidFill>
                <a:latin typeface="+mj-lt"/>
                <a:ea typeface="+mj-ea"/>
                <a:cs typeface="+mj-cs"/>
                <a:hlinkClick r:id="rId2"/>
              </a:rPr>
              <a:t>https://drive.google.com/file/d/1ak4o8WYtpgBzATKPXSu_3aV0LZrofh1C/view?usp=sharing</a:t>
            </a:r>
            <a:br>
              <a:rPr lang="en-US" sz="3000" kern="1200">
                <a:solidFill>
                  <a:schemeClr val="bg1"/>
                </a:solidFill>
                <a:latin typeface="+mj-lt"/>
                <a:ea typeface="+mj-ea"/>
                <a:cs typeface="+mj-cs"/>
              </a:rPr>
            </a:br>
            <a:endParaRPr lang="en-US" sz="3000" kern="1200">
              <a:solidFill>
                <a:schemeClr val="bg1"/>
              </a:solidFill>
              <a:latin typeface="+mj-lt"/>
              <a:ea typeface="+mj-ea"/>
              <a:cs typeface="+mj-cs"/>
            </a:endParaRPr>
          </a:p>
        </p:txBody>
      </p:sp>
      <p:sp>
        <p:nvSpPr>
          <p:cNvPr id="15"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4763" y="252951"/>
            <a:ext cx="829613" cy="82961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7" name="Graphic 212">
            <a:extLst>
              <a:ext uri="{FF2B5EF4-FFF2-40B4-BE49-F238E27FC236}">
                <a16:creationId xmlns:a16="http://schemas.microsoft.com/office/drawing/2014/main" id="{DEF7D4A3-132F-4989-B22B-25948794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4763" y="252951"/>
            <a:ext cx="829613" cy="82961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 name="Freeform: Shape 18">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3" name="Oval 22">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94957" y="4410821"/>
            <a:ext cx="414409" cy="414409"/>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B94EEEB0-E565-42CB-8299-2454D31F0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94957" y="4410821"/>
            <a:ext cx="414409" cy="414409"/>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8" name="Freeform: Shape 27">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0507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1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70D812C-EFB6-4FA6-8721-0EB6455ABA28}"/>
              </a:ext>
            </a:extLst>
          </p:cNvPr>
          <p:cNvSpPr>
            <a:spLocks noGrp="1"/>
          </p:cNvSpPr>
          <p:nvPr>
            <p:ph type="title"/>
          </p:nvPr>
        </p:nvSpPr>
        <p:spPr>
          <a:xfrm>
            <a:off x="633736" y="507238"/>
            <a:ext cx="3624471" cy="3845891"/>
          </a:xfrm>
        </p:spPr>
        <p:txBody>
          <a:bodyPr vert="horz" lIns="91440" tIns="45720" rIns="91440" bIns="45720" rtlCol="0" anchor="b">
            <a:normAutofit/>
          </a:bodyPr>
          <a:lstStyle/>
          <a:p>
            <a:r>
              <a:rPr lang="en-US" sz="5400" kern="1200">
                <a:solidFill>
                  <a:schemeClr val="bg1"/>
                </a:solidFill>
                <a:latin typeface="+mj-lt"/>
                <a:ea typeface="+mj-ea"/>
                <a:cs typeface="+mj-cs"/>
              </a:rPr>
              <a:t>Thank you </a:t>
            </a:r>
          </a:p>
        </p:txBody>
      </p:sp>
      <p:pic>
        <p:nvPicPr>
          <p:cNvPr id="6" name="Graphic 5" descr="Handshake">
            <a:extLst>
              <a:ext uri="{FF2B5EF4-FFF2-40B4-BE49-F238E27FC236}">
                <a16:creationId xmlns:a16="http://schemas.microsoft.com/office/drawing/2014/main" id="{1847991C-AD3E-F45B-09B7-236A993096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9199" y="952100"/>
            <a:ext cx="4795184" cy="4795184"/>
          </a:xfrm>
          <a:prstGeom prst="rect">
            <a:avLst/>
          </a:prstGeom>
        </p:spPr>
      </p:pic>
      <p:sp>
        <p:nvSpPr>
          <p:cNvPr id="11" name="Graphic 212">
            <a:extLst>
              <a:ext uri="{FF2B5EF4-FFF2-40B4-BE49-F238E27FC236}">
                <a16:creationId xmlns:a16="http://schemas.microsoft.com/office/drawing/2014/main" id="{7FC918AD-C067-46DF-8F98-83352CB946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481489"/>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3" name="Graphic 212">
            <a:extLst>
              <a:ext uri="{FF2B5EF4-FFF2-40B4-BE49-F238E27FC236}">
                <a16:creationId xmlns:a16="http://schemas.microsoft.com/office/drawing/2014/main" id="{3C1473DD-4042-44F9-A962-71F52BAE3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481489"/>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5" name="Group 14">
            <a:extLst>
              <a:ext uri="{FF2B5EF4-FFF2-40B4-BE49-F238E27FC236}">
                <a16:creationId xmlns:a16="http://schemas.microsoft.com/office/drawing/2014/main" id="{EC86BE98-673F-469D-B15E-8B6305CE3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2945" y="1898890"/>
            <a:ext cx="1598829" cy="531293"/>
            <a:chOff x="6491531" y="1420258"/>
            <a:chExt cx="1598829" cy="531293"/>
          </a:xfrm>
          <a:solidFill>
            <a:schemeClr val="bg1"/>
          </a:solidFill>
        </p:grpSpPr>
        <p:grpSp>
          <p:nvGrpSpPr>
            <p:cNvPr id="16" name="Graphic 190">
              <a:extLst>
                <a:ext uri="{FF2B5EF4-FFF2-40B4-BE49-F238E27FC236}">
                  <a16:creationId xmlns:a16="http://schemas.microsoft.com/office/drawing/2014/main" id="{D60FC4AA-5A68-4DF2-BD89-67DB1098696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20" name="Freeform: Shape 19">
                <a:extLst>
                  <a:ext uri="{FF2B5EF4-FFF2-40B4-BE49-F238E27FC236}">
                    <a16:creationId xmlns:a16="http://schemas.microsoft.com/office/drawing/2014/main" id="{ACC71B55-3529-463E-B5AB-1011B95EF0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7C124C6-B221-427F-ACA6-DFAC5A160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7" name="Graphic 190">
              <a:extLst>
                <a:ext uri="{FF2B5EF4-FFF2-40B4-BE49-F238E27FC236}">
                  <a16:creationId xmlns:a16="http://schemas.microsoft.com/office/drawing/2014/main" id="{93B7F476-C9DD-4DD5-94E6-FD75C54126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18" name="Freeform: Shape 17">
                <a:extLst>
                  <a:ext uri="{FF2B5EF4-FFF2-40B4-BE49-F238E27FC236}">
                    <a16:creationId xmlns:a16="http://schemas.microsoft.com/office/drawing/2014/main" id="{CF04B155-0292-44AA-B2FB-2CD2612FAC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6E3AECF-0782-4578-957B-CDD69EDF6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grpSp>
        <p:nvGrpSpPr>
          <p:cNvPr id="23" name="Group 22">
            <a:extLst>
              <a:ext uri="{FF2B5EF4-FFF2-40B4-BE49-F238E27FC236}">
                <a16:creationId xmlns:a16="http://schemas.microsoft.com/office/drawing/2014/main" id="{F70AAE9F-D40D-4A06-A542-AB26D8AB98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6676" y="4575280"/>
            <a:ext cx="1781105" cy="1781136"/>
            <a:chOff x="10154385" y="4452524"/>
            <a:chExt cx="1443404" cy="1443428"/>
          </a:xfrm>
          <a:solidFill>
            <a:schemeClr val="bg1"/>
          </a:solidFill>
        </p:grpSpPr>
        <p:grpSp>
          <p:nvGrpSpPr>
            <p:cNvPr id="24" name="Graphic 4">
              <a:extLst>
                <a:ext uri="{FF2B5EF4-FFF2-40B4-BE49-F238E27FC236}">
                  <a16:creationId xmlns:a16="http://schemas.microsoft.com/office/drawing/2014/main" id="{E2BD3D1E-8A78-4CA8-A862-614FD75BD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195" name="Freeform: Shape 194">
                <a:extLst>
                  <a:ext uri="{FF2B5EF4-FFF2-40B4-BE49-F238E27FC236}">
                    <a16:creationId xmlns:a16="http://schemas.microsoft.com/office/drawing/2014/main" id="{27EF3C4D-D9EE-433E-A50B-6D1B1A4E1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FC4F4B86-B0F5-45AB-974A-ED0CF8038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1ABCCAB6-2C8F-45DC-A8D3-12AE864BC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77B7A98-FF5E-4AE2-AA18-F9CD647D2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1BEEA99B-FA00-47DF-A8C6-42E565ACBA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9A3073AA-0C95-49D3-ABEB-360AC0DA7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ADDC6101-D1BA-45AD-975E-6D22FBBC8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F7FF84E-A790-449D-A30F-A2B32897B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BFAC3AB9-2115-4ABC-8F2B-669140D4B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12209916-8238-47D3-8470-C3B6748DE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42C4170-32C9-45C4-9A3E-3B9DFBDAB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252EA0E9-92FF-4BC7-B847-6782E38D9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C5C774B-5471-455E-9173-6114DFF3E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F8A27BFB-E943-4C45-BFA2-B1FB44802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E10E74B4-0649-4165-A42B-5188136CB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285DD857-084E-445B-9D21-3DDF484AE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858EAED4-7030-4F02-8735-86B2D41F0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FD206B85-4DBA-4A1C-BE5E-9AC09D3E85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A9828E4E-D18A-4EB3-AA0E-6A694BAA6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242BFF0C-9960-4037-8875-982CC6AB3B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FDC46289-4813-4C66-B74D-DA89EB5C7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DD12BBDD-E5E4-4866-BA7D-575AA15AF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CC7933B6-91C1-49F7-A1D2-E4C9264C7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80F77AE0-80D0-441D-8610-15A87072D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369F67A5-04FD-4DC3-B5FE-E293F1D8F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7D2FE5A5-00D9-4B46-B9C0-DF029A213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77863FE7-D2C9-4943-8569-6BF49B87C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A0020B1F-76BE-46B2-8D5F-A8BD90E97B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BB9081A-5442-44FE-B224-BDBCB08C9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F93E179E-A593-4559-96EE-A0B232C5E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4DF0844-A707-4E91-9663-D229B49F5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C2450B49-EEBA-44E1-A402-CDDFAA21BC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A588BB7B-0B7E-44B5-BFD9-EA98377B0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69A29819-A120-4DE3-9885-6C9ABDEBF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A47B4D1-A1E7-440C-9756-62F131998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6E37264B-D746-4A84-A8D8-C8BB60C5F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A6A55C8-81FC-4BC1-8D9D-989098291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5BEED62-890A-4F76-8976-0806912852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EDB6363-D238-497C-9F62-70C3794378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E8AE52A3-EEF4-4363-8348-F0193090B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2E43346-6294-4571-8009-00559220A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4C9FF21F-0A57-48BD-AFA2-812BDA4AE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92CE44D1-4355-4EA0-85D9-46B2BD634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E05932D9-8C08-487C-BE8D-CE8D90DBE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956F062-CFDF-41C0-BF81-910A59392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6EE30713-2557-4E2C-B23E-A4335296B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713ADC1F-8ACA-4FC6-923D-A7D07F15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9516A6B3-73B6-4736-BAD3-1BA9B19BB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66C9B3A2-34F8-463A-8F26-2DB41BC48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D2681A1B-C5B4-4180-B839-F42F15609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09B73E73-CAF5-466C-B476-F442DA3F6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47DE2FFA-2AEC-4E3C-9BB5-0B4FA9B13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07A7E41-23E9-4C4C-8C40-86AC4A286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E0EEF3BF-23B8-4558-9496-3FBC0D450F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F23B0DE3-79D7-4B51-AA85-1D78E1D125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66A6C48D-B42A-4213-967E-3F0F31F36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460D8262-916E-4A41-9DA7-0416B07C1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BDA74C8E-A290-4214-9CDC-7C81E2D30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06F0FC8C-B053-49A4-85D1-D02E6ACC0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EF6E20D1-B75B-4109-9863-CDF7D7B9C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CD825563-95D0-4AF8-B76F-C3D9E5B85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E4808768-DD68-41FD-B6C9-92A21F8568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5443C4E4-B94D-4A0F-91E2-EAEEE4333B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A7BE49C3-DF3E-40D7-AA79-31FF796D8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296FD384-B102-4DC5-B7F8-C9CFCAFEF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761B0F50-29B0-4715-89EA-3D67D66E99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02EE7645-22B2-4AE6-BE83-268CF9FA9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0FCB045A-2D48-4F00-9BBE-AE4801A71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4C1897B-BBF3-4B8D-9EFD-B58FB97AD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8F33C9FF-51FD-4E01-A7D6-DA07904BC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1038A907-28E4-4AC5-A3DF-03B30DDB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E3BE620C-6DA4-4783-88DF-F2554F8E7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215C33E5-3C0F-413D-955F-910161E8B1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D326348F-BB03-4656-B017-00439FE3E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20055F29-A753-4AFE-AF14-DFDE3DE4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657EA5FB-E669-4025-9D5B-6DF78AE48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CBD49CA9-1E94-44AC-B174-9A9337273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558FC163-7C80-4AC8-87B6-AD07A9631F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FB938ED2-0548-468C-AB68-669B0C157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4B558214-CC40-4472-A55E-779E4D2A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9FA37504-C92A-4150-9A6B-9B980E25C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F932921F-34B0-4977-B152-333409883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AA972F9-99BB-44A2-8161-84EC4C4E1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B070033F-E82A-4F69-8BE0-33B88CB6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5B8CB3D3-5CC3-46BA-B938-EFE5283D5C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C4515117-6988-4803-B47E-D964DC19F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0FFD108F-3434-4F6A-B5DF-B216E8102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74122B8-F9B6-4E3A-81B2-48070B698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8CCA48B6-1BF9-443C-B83F-BA73DC92E7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BF6BF308-DD11-454B-9506-CB8767656D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FD69DFD3-74B3-4FFE-A6B0-2785452F6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70235D33-B714-484D-A828-A1C2B9DA2D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1B39A86E-3D93-4519-8339-AF2E16F4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A473D478-5749-4AB9-84D3-B6FD2F7E3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CD8CFC12-D4F6-4413-A980-9555DB05F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22FB6AD-7251-460C-8F68-EC9A30FE14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196CEA23-5605-4C36-BCE1-43F7BC7E62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1F2BD5B-1A74-4E54-8D22-8B01306D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2CB5096C-92D4-4D92-BE5E-DC9F8CE87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4E952EA9-6EEB-4188-8280-B5941B54B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CAF3A5A9-96B1-4099-A611-034308780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4690DDC6-840C-4039-A44E-2C9D11454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00445CEA-D59C-477B-84A8-716383958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1D84F960-F314-41FE-8E0C-9B8DE8B5C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F23074B2-0A5D-42D1-914E-A60316556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6ACE5B8D-E475-4895-896B-97717639D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D63AD73B-CAD9-48E0-89E1-1F531A9F72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8F67E191-9D6E-46DA-982D-34D686BF6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A3B9058F-A876-4D14-994D-2999554C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930DC04D-63F7-4A8B-8BA0-EBB37FBCE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DCAA7B2F-CAA7-487C-B9C3-550DCBD4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A51E6295-56F4-4B47-9703-8B5C83305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FC66FAB9-F717-484C-9F47-ABFBC94A72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DA704F57-9070-4439-B6BB-136279857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66BD4C2A-A544-4628-B9B4-BC803609C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E9A844C-1080-4183-A980-8E298215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92348B29-40E9-4CE2-A23C-936014473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9BB11EDA-F6E1-45BA-B49F-7ABDD656E9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F441DFD2-327A-4071-9249-BCAEF800D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304F0367-9F6D-4C5F-9818-3CC35C87A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C967B7DB-7330-4692-AA81-CAFC5160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57F65263-2AFD-44AD-AD61-23EC3085C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BD4C27B8-A29B-4575-9EC4-A1B7DC079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69107FDD-0652-42DE-97A0-264223E6D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13688F79-032F-4291-869C-3C26B5E9F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61A607F-AD34-4B38-87EF-D0AFBDDF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5694E08C-39BB-4792-B645-37D3E63B7D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0167048B-FB7B-4B7A-B679-D7974FF51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4926B316-063E-4D72-AC12-F0953B3204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9772A1FC-2C0F-47A6-83D6-9A4A7973D1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DF32C85-4E56-4356-AE0F-2C8D278F0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0ACC557-85EF-41DC-B9EC-B0C63F452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13640E5B-764E-4718-975F-3E620288A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16A2EF26-7944-4D17-96AE-ABC43243A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5A1A1B38-0AEF-44DE-B6A5-0B60A59FC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B94D0D12-8DCC-41BF-9225-D72CF3DF5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B9E43D6F-7890-4F99-B7CE-C30DBDEA2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82E7692B-A0A5-4B63-9E78-B255FCBAD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D947BA6F-304B-47B9-913C-6EF6D22B1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73AA783A-6086-4C47-8151-6085EADB0F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CCB3DC39-E9B5-49ED-B30E-2FB5651CE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F1AB56F4-B1CC-4680-ACEF-B87EAA7DD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433FE7BD-2D20-45C5-A447-5F0E9337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59D9EB2A-0CB8-463E-8313-3470C29C4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6AE0C53E-D056-4795-A700-7EBC6C9AE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A93FCCD7-1DE2-4D8D-9071-88B245ED5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8A140C86-8820-4678-B15E-7AECBF59A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0BC8E0EB-69E1-484B-AE06-E57C90859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FBC0FD0C-82A7-44BF-A997-0A9CA418A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A7390762-8393-4F33-80E6-21BA75133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81B7B85A-833F-464A-939B-149F84E40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F485BF70-0F08-4E17-AFD1-6C5C7B258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13C387DD-897C-4282-BEED-6E0BE3286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1C79F195-D52B-4E48-A9FF-F07425611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F445D0FA-966F-400A-AC8D-8CAAF02E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376ECD94-6896-441C-AA44-A4F57F021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FC92C350-CAD6-4C2E-A65E-E94F58C372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E71598A5-7F8D-4836-B6FC-F1D158278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BDCB0F85-A6C5-4E65-8F0A-52671EB3D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87FFBD54-2EF4-448F-96C7-157A3C6A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CAEA2FD7-C9B8-45B4-BEFC-977053FBB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FF912821-388F-422F-B692-31B5E6DE7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F263D211-562D-46EA-AE01-7B1EDBF71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800610A8-10E1-40B1-ABDE-A9D3EEADD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764A3047-3F92-4E69-A680-416CC114B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7F1FA955-903A-430D-A1DA-7E6E303A1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6BC0288C-46CF-46BB-BF88-CFA8B1D85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2867B317-CCCD-4EC7-8406-314DB7830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3CEEC945-6738-47C2-88E6-DB29BE3EB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5" name="Graphic 4">
              <a:extLst>
                <a:ext uri="{FF2B5EF4-FFF2-40B4-BE49-F238E27FC236}">
                  <a16:creationId xmlns:a16="http://schemas.microsoft.com/office/drawing/2014/main" id="{620CB8D1-CE41-4A5C-8FD5-DACED65531E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6" name="Freeform: Shape 25">
                <a:extLst>
                  <a:ext uri="{FF2B5EF4-FFF2-40B4-BE49-F238E27FC236}">
                    <a16:creationId xmlns:a16="http://schemas.microsoft.com/office/drawing/2014/main" id="{EA5E2DDF-06EC-428F-9085-5AE5B2F33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579F314-5DE2-47CC-A508-6E15B3B87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969A4AD-8589-4A96-8118-DE73000C4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0A98F31-9A68-46C2-A001-8011DF7C4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B442335-3E37-40C9-9E08-8D7931CC9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846DFE3-FEC9-4DBF-9290-F60816F8A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BD31C12-2164-410B-9A3A-6C1BEEA5BD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F87D878-021F-4966-9031-5203868AA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1927FB0-8581-4B00-B542-1426415D5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11076EE-3A40-4B54-B1F7-555E6831B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315A147-8A55-4B74-8F80-58B50585E0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918AFBC-933F-4220-A164-BA4B40B4D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3814E64-DB41-47BE-9E6E-F40AC4A82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C1BF4C-B973-4D6F-AF0E-EA5838A1D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F9E73A9-D8DE-4FB2-BCA9-D07DD7A2E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0B2FF232-F7ED-4A4E-A36D-94E7B24F3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058CFC5-FAB0-40DD-9B58-D7A64EF01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7C79FDB-284E-41FB-A93C-3A6A4F948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06A4151-1369-4294-824A-70C8F929F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BB9396E5-7245-48DA-AA32-5AB0842B7E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66EB7EE-D151-4B68-B14C-1C54DF2B1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F4EDA4A-9471-4A70-9A00-B1A66B5E1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4799963-01EB-401F-8BFD-6CDF641B5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4CB3DF6-6D3D-40C5-B741-F2D83DD79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A7B3897-3CBB-49E3-90EC-96E63DD9A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37DB1E2-1825-47B1-9E89-634473EF5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2052410-9234-4B80-B825-7F91A5D61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8E7CB48-0744-4DF2-86B6-3335F38E6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EB74DCF-332B-4BD3-B036-4A133327A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1B69718-3DD4-4F38-81E1-2342692A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5CE2490-5C33-412B-B444-D335E3AE8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328ABF3-0C84-459E-B986-7DCD455B6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7381077-83CF-4050-A5F3-8C33C6E70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920C082F-B414-4A4B-82AB-CE86C925CA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B3086F2-6938-4EB0-9EC8-B829D1E9F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E9F8385-761F-44AF-8AC6-CDBA79A52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9AADCB5-90F3-4C5F-97B2-73CFF780A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BB6628B-E9D0-4651-8570-CF1E5DB02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4C9E771-C0D9-4027-96D7-651E8B7361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80B5730-FEEA-409B-9D23-066B99E31B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B4A9FBAD-235A-4A0F-8C54-15633CCAF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BF2F6746-8E16-406D-835E-5FCE6D4F0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FADF2DF-4564-4627-AA45-85EFB7082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D4185DD-65EF-442E-935F-90BDEB5E8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B30569E-CF14-4DF4-AE71-046DC42001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DC6272B-8E87-4AF5-A668-16EC7F3C4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5404AC5-86D6-4864-BE91-84B6F66D5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0283DF22-5559-4FAB-A06F-CDB1F9C99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F82E770A-E6CC-441E-A6A9-47A33BF50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2C89056-2DB3-4565-8418-63EE598E0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A81C1B01-00CC-4C39-A005-8544974B9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EC8F3F3D-5E7B-4168-BA7B-09B22C878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B09AD41-8582-44F1-A4DB-8C4ECC1D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EF98626-AA8E-4ABF-A29A-89C159D70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A910E73-8115-449D-91BC-4BFD85100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BA84EC5-ADB4-412B-9D7F-785CA2404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EAEE025-D974-498D-B276-E887588BF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0A6777F-C322-4CFA-B4FA-C98FF4CBF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6C45B00F-D649-44DC-9CB3-04C5A6CB8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4D681DB-7395-46C8-A277-8D5478BA8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FF0C982-758E-46DD-88BE-0B1087F20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AC91889-4175-4937-A495-37094F3EE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9B67AE9-E5D6-4FA2-AFB6-73EB86009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A158CC5-EE56-492A-A095-77324472D8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547278D-FC88-4AB6-8C3C-EEF9282F3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0EC49A0-0827-49E5-89C4-F56299A5D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B2514B8-CBE5-40F8-85F8-8B9D514F5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9206225-1385-42CD-A435-03C6731B5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16C97D0-ECDA-4BE7-B7B0-104FBAC6E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9F18E51-9DC0-4458-85F4-8DB85B23C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18150D47-30EF-4F80-A28C-F206A8E15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9146AF03-B828-49EB-A7CE-81D57EA9B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CD96A2B-A3CD-4992-97C7-7F47A2A39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D0A0D10A-D5BB-4580-91C6-15338B079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2B73C84D-0C6C-4AF8-9DAB-89DF1E4F8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D66FFFF-5665-44A0-AA5E-7220E985AC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477FB038-24D7-43B0-955A-DCC0332B5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A17227F-E9D3-4A51-9DF0-DFD909AB3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5E6B883-1C1C-40DF-A620-22CC48A9A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7EC08BD-662A-486F-BA39-0A9F368A6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1A6E4DA-A497-400B-ADFB-11B80E5E0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CDD443E5-430F-4F57-A4ED-2BCF8E0C7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F736045A-DB37-4982-96ED-70BEEEC7C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C1805AD9-942F-480F-A92D-B71F17B65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F35A6E50-B827-447C-A1E3-243CB09BB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8A99C9B0-BE26-498B-BF80-39E5CC621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99857B-7AC7-4686-91B1-0F634DB5A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AD66306-06A7-4198-B997-F9B8B8AF8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173378AC-6515-495C-A818-4A41463E4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A9203926-2967-431A-9A3A-80ADDF9A2D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0F60567-9012-4A1A-81DF-87B661B62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C1BE4E4-B943-411F-A103-BCDC29AF0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F230BF9-4B8A-4479-B197-83AA90D84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F64D3FA3-2702-4732-A545-29A65184D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9DE7572-DB33-4A77-B082-96E36A619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A2B8418A-24D1-4998-949F-BAEBE54CA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96AFA95-4288-45C6-8385-D30F8C822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061C74E7-2DA4-47FE-A604-4CAE7426A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49948CD9-6639-4D61-84AD-988862196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50D3989-13DF-4E94-9702-7CA27CE5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BA4DD0C-2E69-4365-8750-37BF2BD8A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38B2F783-8850-437D-AD52-62F4EFE86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6C32D6E8-869E-4CBF-9409-124D3FAD3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28C44847-ACE1-4D0D-B2B1-5E433166E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400A772C-C03A-42DC-B0A7-F0DFC7F83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BF55ACF2-1DAF-4BAD-98D9-7B7411406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8457AE1-96AA-479D-B76B-E62113204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1C4F22AD-9264-4746-9908-F88858B7F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B25671A-8A56-49F6-802A-1CBA58FF8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A8875C06-A53D-4C2E-AAB0-2FBC5A1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F5F71D6-3D74-4013-8BD6-7E52F6DE5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41736BF-619F-402B-B70E-089811060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51A1F261-EEC0-4F95-B854-1454E3CF3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F7DE06E0-C362-485D-8F89-44FDBBAFF8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4822EF5-4772-42F0-A59B-04AB882D75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12CE3F4-4BC0-495F-9973-C58EC6CD6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11274400-B083-4CEF-804B-9EBF7CCAA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945F450-B42E-4DA2-9C76-BA1F38AF3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853A096-C1AB-4E3C-8B35-D682A008A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75F8D171-62A5-4073-97CB-4E5901569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C99FCCD-BBB6-40F1-B331-659509ED7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60E3381B-598B-490B-8F81-584CB960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5B8A6BEE-872E-41B4-AAF7-121594E0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F66EF2A-00A9-46F3-9710-6ADBD3D54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A0432490-5DE8-4D81-B39C-B44CE1C47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D48F6BC8-EABA-4287-8FCC-8BC7CD06DF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23E8D30-1C78-41D4-97C9-63646BD99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C3167F67-0621-408A-A29A-A4536450C3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9A19AC3E-362D-4172-97EF-45598CB5F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B76F033-FB8A-48DB-8951-F527972A6E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832F524-84B7-44E4-9494-0969759A2D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05782180-F16A-4A8B-A276-5E38F741B7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4157406-E447-440D-9BCB-CA3D365A0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36D42F35-9B1B-469C-999F-7CEB42F4C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A4EEFF2-05CF-4C27-B386-A0E5DCD63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D3EEF5A-B20A-42C7-A575-5E2655BA8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A46A893E-1A0C-40BF-AB34-831A41DDC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157AAD3-7E95-41BF-8073-F6F78BA164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24E5F5D2-D8B5-4D70-B617-B5029CA64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E04ECE8A-8657-4D32-AD7E-B1058D0F7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57990A80-1E83-4C43-B61D-4CB71B2CD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82226514-799A-43F7-A5A3-6753D7BE8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092572FA-6D1F-42B1-BEE7-46DC341D2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F7870CB6-417E-416A-8307-E48C0A6A2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F1EFCC94-4633-4464-8D4C-2EF4454D9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7B2F8A5-8637-4CCA-B44D-8844E601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0EA5452-15FD-43AB-8AC3-3C5C9BB2D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CFF3735-E718-4E54-A53D-B56B16207B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C6087547-39E2-4056-8173-171D1B1D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B5C5BAD6-F152-46DD-87A7-62F3BDB9D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B07F977-B52E-43E1-8030-6B46F7E80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3120570F-B852-4D3C-8E2C-965B51443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019A7E82-47E0-4A90-BB03-E662E4F82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23437BB-CD62-411D-B155-CF1B830F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3DC4DD6A-A1ED-41B9-99FB-4D75C409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E6F33FC1-BFE0-4A5D-9675-2DAFE1127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CC7BBB4D-B45F-4D85-ADB0-AE2D0E844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F25838A-853B-4F5F-A10F-CD54217F0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C471161E-04D5-495C-9104-22CF3ED82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DFDFEF08-9D16-47C5-B413-C7BA090E9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254CA655-0F8E-46A3-AE85-F020BB071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A631A92A-3002-4BD3-B9AF-B0D7EF77E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FCB0D363-B41D-4BB8-8F85-D183BF85B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097B2CE1-2117-42A1-B721-1FD442E68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300878E3-A086-4922-AD6A-2D2A94CA2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73F37BA0-1202-4528-973C-06E260C8B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98FCD65C-13F5-4B2B-B39B-7153A0F64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AED6E0B7-C4E5-47DB-B2F4-A6130DA93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F6A91E1B-7F17-409B-8020-6F9E259D1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254574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Isosceles Triangle 3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ABBCFDA-F580-6431-E6B6-5A77E35B1E3A}"/>
              </a:ext>
            </a:extLst>
          </p:cNvPr>
          <p:cNvPicPr>
            <a:picLocks noChangeAspect="1"/>
          </p:cNvPicPr>
          <p:nvPr/>
        </p:nvPicPr>
        <p:blipFill rotWithShape="1">
          <a:blip r:embed="rId2"/>
          <a:srcRect t="12273"/>
          <a:stretch/>
        </p:blipFill>
        <p:spPr>
          <a:xfrm>
            <a:off x="643467" y="1419994"/>
            <a:ext cx="10905066" cy="4018011"/>
          </a:xfrm>
          <a:prstGeom prst="rect">
            <a:avLst/>
          </a:prstGeom>
          <a:ln>
            <a:noFill/>
          </a:ln>
        </p:spPr>
      </p:pic>
      <p:sp>
        <p:nvSpPr>
          <p:cNvPr id="35" name="Isosceles Triangle 3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973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4" name="Freeform: Shape 2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F292152-7552-A8B5-B4FA-3C8EF1F359DC}"/>
              </a:ext>
            </a:extLst>
          </p:cNvPr>
          <p:cNvPicPr>
            <a:picLocks noChangeAspect="1"/>
          </p:cNvPicPr>
          <p:nvPr/>
        </p:nvPicPr>
        <p:blipFill>
          <a:blip r:embed="rId2"/>
          <a:stretch>
            <a:fillRect/>
          </a:stretch>
        </p:blipFill>
        <p:spPr>
          <a:xfrm>
            <a:off x="643467" y="1043515"/>
            <a:ext cx="10905066" cy="4770968"/>
          </a:xfrm>
          <a:prstGeom prst="rect">
            <a:avLst/>
          </a:prstGeom>
          <a:ln>
            <a:noFill/>
          </a:ln>
        </p:spPr>
      </p:pic>
    </p:spTree>
    <p:extLst>
      <p:ext uri="{BB962C8B-B14F-4D97-AF65-F5344CB8AC3E}">
        <p14:creationId xmlns:p14="http://schemas.microsoft.com/office/powerpoint/2010/main" val="536303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E4CBDBB-4FBD-4B9E-BD01-054A81D43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B01A6F03-171F-40B2-8B2C-A061B89241F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7" name="Rectangle 26">
            <a:extLst>
              <a:ext uri="{FF2B5EF4-FFF2-40B4-BE49-F238E27FC236}">
                <a16:creationId xmlns:a16="http://schemas.microsoft.com/office/drawing/2014/main" id="{72C4834C-B602-4125-8264-BD0D55A58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53172EE5-132F-4DD4-8855-4DBBD9C34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844" y="1110000"/>
            <a:ext cx="10195740" cy="462923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75BC4F95-751E-347B-06D7-C04D8DA3C7EE}"/>
              </a:ext>
            </a:extLst>
          </p:cNvPr>
          <p:cNvSpPr>
            <a:spLocks noGrp="1"/>
          </p:cNvSpPr>
          <p:nvPr>
            <p:ph type="title"/>
          </p:nvPr>
        </p:nvSpPr>
        <p:spPr>
          <a:xfrm>
            <a:off x="1998875" y="1302871"/>
            <a:ext cx="8188026" cy="2044650"/>
          </a:xfrm>
        </p:spPr>
        <p:txBody>
          <a:bodyPr anchor="b">
            <a:normAutofit/>
          </a:bodyPr>
          <a:lstStyle/>
          <a:p>
            <a:pPr algn="ctr"/>
            <a:r>
              <a:rPr lang="en-US" sz="4800">
                <a:latin typeface="Bahnschrift" panose="020B0502040204020203" pitchFamily="34" charset="0"/>
              </a:rPr>
              <a:t>Task 2: Identifying outliers in the dataset</a:t>
            </a:r>
          </a:p>
        </p:txBody>
      </p:sp>
      <p:sp>
        <p:nvSpPr>
          <p:cNvPr id="3" name="Content Placeholder 2">
            <a:extLst>
              <a:ext uri="{FF2B5EF4-FFF2-40B4-BE49-F238E27FC236}">
                <a16:creationId xmlns:a16="http://schemas.microsoft.com/office/drawing/2014/main" id="{C836DE8C-BF61-203F-5C78-40523F5613AF}"/>
              </a:ext>
            </a:extLst>
          </p:cNvPr>
          <p:cNvSpPr>
            <a:spLocks noGrp="1"/>
          </p:cNvSpPr>
          <p:nvPr>
            <p:ph idx="1"/>
          </p:nvPr>
        </p:nvSpPr>
        <p:spPr>
          <a:xfrm>
            <a:off x="1993641" y="3519236"/>
            <a:ext cx="8192843" cy="2057046"/>
          </a:xfrm>
        </p:spPr>
        <p:txBody>
          <a:bodyPr anchor="t">
            <a:normAutofit/>
          </a:bodyPr>
          <a:lstStyle/>
          <a:p>
            <a:pPr algn="ctr"/>
            <a:r>
              <a:rPr lang="en-US" sz="1100" b="1"/>
              <a:t>Tech-stack Used: </a:t>
            </a:r>
            <a:r>
              <a:rPr lang="en-US" sz="1100"/>
              <a:t>Google-Colab because it has all in-built modules readily available and is versatile and is very popular nowadays.</a:t>
            </a:r>
          </a:p>
          <a:p>
            <a:pPr algn="ctr"/>
            <a:r>
              <a:rPr lang="en-US" sz="1100" b="1"/>
              <a:t>Approach:  </a:t>
            </a:r>
            <a:r>
              <a:rPr lang="en-US" sz="1100"/>
              <a:t>In order to find outliers in a dataset in python we have methods like: Interquartile-Range, Z-score method and also visualizing techniques like using boxplots, scatterplot . </a:t>
            </a:r>
          </a:p>
          <a:p>
            <a:pPr algn="ctr">
              <a:buFont typeface="Wingdings" panose="05000000000000000000" pitchFamily="2" charset="2"/>
              <a:buChar char="Ø"/>
            </a:pPr>
            <a:r>
              <a:rPr lang="en-US" sz="1100"/>
              <a:t>The most common method to find outliers is Z-score method for those who have programming knowledge and while others can rely upon graphical methods like using of boxplots and scatter plots.</a:t>
            </a:r>
          </a:p>
          <a:p>
            <a:pPr algn="ctr">
              <a:buFont typeface="Wingdings" panose="05000000000000000000" pitchFamily="2" charset="2"/>
              <a:buChar char="Ø"/>
            </a:pPr>
            <a:r>
              <a:rPr lang="en-US" sz="1100"/>
              <a:t>I used all the three methods using modules like seaborn , matplotlib and also some statistical methods like mean ,standard deviation to find z-score.</a:t>
            </a:r>
          </a:p>
          <a:p>
            <a:pPr algn="ctr">
              <a:buFont typeface="Wingdings" panose="05000000000000000000" pitchFamily="2" charset="2"/>
              <a:buChar char="Ø"/>
            </a:pPr>
            <a:r>
              <a:rPr lang="en-US" sz="1100"/>
              <a:t>I calculate z-score using the formula (data-mean)/standard deviation.</a:t>
            </a:r>
          </a:p>
          <a:p>
            <a:pPr marL="0" indent="0" algn="ctr">
              <a:buNone/>
            </a:pPr>
            <a:endParaRPr lang="en-US" sz="1100"/>
          </a:p>
        </p:txBody>
      </p:sp>
    </p:spTree>
    <p:extLst>
      <p:ext uri="{BB962C8B-B14F-4D97-AF65-F5344CB8AC3E}">
        <p14:creationId xmlns:p14="http://schemas.microsoft.com/office/powerpoint/2010/main" val="3891386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72ABAC-C3D5-36D6-2BAE-2899B55BCC77}"/>
              </a:ext>
            </a:extLst>
          </p:cNvPr>
          <p:cNvSpPr>
            <a:spLocks noGrp="1"/>
          </p:cNvSpPr>
          <p:nvPr>
            <p:ph type="title"/>
          </p:nvPr>
        </p:nvSpPr>
        <p:spPr>
          <a:xfrm>
            <a:off x="6513788" y="365125"/>
            <a:ext cx="4840010" cy="1807305"/>
          </a:xfrm>
        </p:spPr>
        <p:txBody>
          <a:bodyPr>
            <a:normAutofit/>
          </a:bodyPr>
          <a:lstStyle/>
          <a:p>
            <a:r>
              <a:rPr lang="en-US">
                <a:latin typeface="Bahnschrift" panose="020B0502040204020203" pitchFamily="34" charset="0"/>
              </a:rPr>
              <a:t>Continued…</a:t>
            </a:r>
          </a:p>
        </p:txBody>
      </p:sp>
      <p:pic>
        <p:nvPicPr>
          <p:cNvPr id="32" name="Picture 17" descr="Close up of book pages">
            <a:extLst>
              <a:ext uri="{FF2B5EF4-FFF2-40B4-BE49-F238E27FC236}">
                <a16:creationId xmlns:a16="http://schemas.microsoft.com/office/drawing/2014/main" id="{35630370-1796-A62A-3D51-E9A92D6E9B49}"/>
              </a:ext>
            </a:extLst>
          </p:cNvPr>
          <p:cNvPicPr>
            <a:picLocks noChangeAspect="1"/>
          </p:cNvPicPr>
          <p:nvPr/>
        </p:nvPicPr>
        <p:blipFill rotWithShape="1">
          <a:blip r:embed="rId2"/>
          <a:srcRect l="26300" r="6811" b="4"/>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1E82A500-5EB1-84AC-B616-17786AFB91B0}"/>
              </a:ext>
            </a:extLst>
          </p:cNvPr>
          <p:cNvSpPr>
            <a:spLocks noGrp="1"/>
          </p:cNvSpPr>
          <p:nvPr>
            <p:ph idx="1"/>
          </p:nvPr>
        </p:nvSpPr>
        <p:spPr>
          <a:xfrm>
            <a:off x="6513788" y="2333297"/>
            <a:ext cx="4840010" cy="3843666"/>
          </a:xfrm>
        </p:spPr>
        <p:txBody>
          <a:bodyPr>
            <a:normAutofit/>
          </a:bodyPr>
          <a:lstStyle/>
          <a:p>
            <a:pPr>
              <a:buFont typeface="Wingdings" panose="05000000000000000000" pitchFamily="2" charset="2"/>
              <a:buChar char="Ø"/>
            </a:pPr>
            <a:r>
              <a:rPr lang="en-US" sz="1400"/>
              <a:t>Then I printed those values whose z-score value was greater than the threshold value which in this case I took as 3. </a:t>
            </a:r>
          </a:p>
          <a:p>
            <a:pPr>
              <a:buFont typeface="Wingdings" panose="05000000000000000000" pitchFamily="2" charset="2"/>
              <a:buChar char="Ø"/>
            </a:pPr>
            <a:r>
              <a:rPr lang="en-US" sz="1400"/>
              <a:t>Then I applied this function to all the columns which are numeric in type.</a:t>
            </a:r>
          </a:p>
          <a:p>
            <a:pPr>
              <a:buFont typeface="Wingdings" panose="05000000000000000000" pitchFamily="2" charset="2"/>
              <a:buChar char="Ø"/>
            </a:pPr>
            <a:r>
              <a:rPr lang="en-US" sz="1400"/>
              <a:t>To create a box plot to identify numerical columns I used the seaborn library and apart from this I also tried to find outliers in the columns like ‘CNT_CHILDREN’ and the largest outlier was 19.</a:t>
            </a:r>
          </a:p>
          <a:p>
            <a:pPr>
              <a:buFont typeface="Wingdings" panose="05000000000000000000" pitchFamily="2" charset="2"/>
              <a:buChar char="Ø"/>
            </a:pPr>
            <a:r>
              <a:rPr lang="en-US" sz="1400"/>
              <a:t>Also I created a scatter plot between ‘CNT_CHILDREN’, and ’NAME_EDUCATION_TYPE’ to find what kind of outliers we can find wrt these two columns and did the same for columns ‘AMT_INCOME_TOTAL’, ’NAME_EDUCATION_TYPE’ to find the outliers between the 2 columns I.e. how varied are the values for the columns.</a:t>
            </a:r>
            <a:endParaRPr lang="en-US" sz="1400" b="0">
              <a:effectLst/>
            </a:endParaRPr>
          </a:p>
        </p:txBody>
      </p:sp>
    </p:spTree>
    <p:extLst>
      <p:ext uri="{BB962C8B-B14F-4D97-AF65-F5344CB8AC3E}">
        <p14:creationId xmlns:p14="http://schemas.microsoft.com/office/powerpoint/2010/main" val="3646869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72ABAC-C3D5-36D6-2BAE-2899B55BCC77}"/>
              </a:ext>
            </a:extLst>
          </p:cNvPr>
          <p:cNvSpPr>
            <a:spLocks noGrp="1"/>
          </p:cNvSpPr>
          <p:nvPr>
            <p:ph type="title"/>
          </p:nvPr>
        </p:nvSpPr>
        <p:spPr>
          <a:xfrm>
            <a:off x="838201" y="365125"/>
            <a:ext cx="5251316" cy="1807305"/>
          </a:xfrm>
        </p:spPr>
        <p:txBody>
          <a:bodyPr>
            <a:normAutofit/>
          </a:bodyPr>
          <a:lstStyle/>
          <a:p>
            <a:r>
              <a:rPr lang="en-US">
                <a:latin typeface="Bahnschrift" panose="020B0502040204020203" pitchFamily="34" charset="0"/>
              </a:rPr>
              <a:t>Continued…</a:t>
            </a:r>
          </a:p>
        </p:txBody>
      </p:sp>
      <p:sp>
        <p:nvSpPr>
          <p:cNvPr id="3" name="Content Placeholder 2">
            <a:extLst>
              <a:ext uri="{FF2B5EF4-FFF2-40B4-BE49-F238E27FC236}">
                <a16:creationId xmlns:a16="http://schemas.microsoft.com/office/drawing/2014/main" id="{1E82A500-5EB1-84AC-B616-17786AFB91B0}"/>
              </a:ext>
            </a:extLst>
          </p:cNvPr>
          <p:cNvSpPr>
            <a:spLocks noGrp="1"/>
          </p:cNvSpPr>
          <p:nvPr>
            <p:ph idx="1"/>
          </p:nvPr>
        </p:nvSpPr>
        <p:spPr>
          <a:xfrm>
            <a:off x="838200" y="2333297"/>
            <a:ext cx="4619621" cy="3843666"/>
          </a:xfrm>
        </p:spPr>
        <p:txBody>
          <a:bodyPr>
            <a:normAutofit/>
          </a:bodyPr>
          <a:lstStyle/>
          <a:p>
            <a:pPr>
              <a:buFont typeface="Wingdings" panose="05000000000000000000" pitchFamily="2" charset="2"/>
              <a:buChar char="Ø"/>
            </a:pPr>
            <a:r>
              <a:rPr lang="en-US" sz="1400"/>
              <a:t>Apart from these I also calculated outliers for ‘CNT_CHILDREN’ column alone using a boxplot and the only outlier found was 1 as most people who applied to loan had an annual income of less than 1 lakh so only one person was there who had an annual income of more than 1 lakh and still applied for the loan</a:t>
            </a:r>
          </a:p>
          <a:p>
            <a:pPr>
              <a:buFont typeface="Wingdings" panose="05000000000000000000" pitchFamily="2" charset="2"/>
              <a:buChar char="Ø"/>
            </a:pPr>
            <a:r>
              <a:rPr lang="en-US" sz="1400"/>
              <a:t>Then I calculated the outliers for the column DAYS_EMPLOYED using a box plot same as above and found the outliers using the module matplotlib.</a:t>
            </a:r>
          </a:p>
          <a:p>
            <a:pPr>
              <a:buFont typeface="Wingdings" panose="05000000000000000000" pitchFamily="2" charset="2"/>
              <a:buChar char="Ø"/>
            </a:pPr>
            <a:r>
              <a:rPr lang="en-US" sz="1400"/>
              <a:t>There are very less outliers because we have removed all unnecessary columns and also filled the null values with suitable values so there are negligible outliers in all the cases we have seen until now.</a:t>
            </a:r>
          </a:p>
          <a:p>
            <a:pPr>
              <a:buFont typeface="Wingdings" panose="05000000000000000000" pitchFamily="2" charset="2"/>
              <a:buChar char="Ø"/>
            </a:pPr>
            <a:r>
              <a:rPr lang="en-US" sz="1400"/>
              <a:t>The graphs of these 2 cases Is attached in the below slides.</a:t>
            </a:r>
          </a:p>
          <a:p>
            <a:pPr marL="0" indent="0">
              <a:buNone/>
            </a:pPr>
            <a:endParaRPr lang="en-US" sz="1400"/>
          </a:p>
        </p:txBody>
      </p:sp>
      <p:pic>
        <p:nvPicPr>
          <p:cNvPr id="18" name="Picture 17" descr="Graph on document with pen">
            <a:extLst>
              <a:ext uri="{FF2B5EF4-FFF2-40B4-BE49-F238E27FC236}">
                <a16:creationId xmlns:a16="http://schemas.microsoft.com/office/drawing/2014/main" id="{C73C7323-E1D5-AD22-0511-C5FFF560163A}"/>
              </a:ext>
            </a:extLst>
          </p:cNvPr>
          <p:cNvPicPr>
            <a:picLocks noChangeAspect="1"/>
          </p:cNvPicPr>
          <p:nvPr/>
        </p:nvPicPr>
        <p:blipFill rotWithShape="1">
          <a:blip r:embed="rId2"/>
          <a:srcRect l="28050" r="13998" b="-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32419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2" name="Group 3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33" name="Freeform: Shape 3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2CFA069-B92F-B1AC-4A0B-AAE4C81A7DE1}"/>
              </a:ext>
            </a:extLst>
          </p:cNvPr>
          <p:cNvSpPr>
            <a:spLocks noGrp="1"/>
          </p:cNvSpPr>
          <p:nvPr>
            <p:ph type="title"/>
          </p:nvPr>
        </p:nvSpPr>
        <p:spPr>
          <a:xfrm>
            <a:off x="640080" y="1243013"/>
            <a:ext cx="3855720" cy="4371974"/>
          </a:xfrm>
        </p:spPr>
        <p:txBody>
          <a:bodyPr>
            <a:normAutofit/>
          </a:bodyPr>
          <a:lstStyle/>
          <a:p>
            <a:r>
              <a:rPr lang="en-US" sz="3600">
                <a:solidFill>
                  <a:schemeClr val="tx2"/>
                </a:solidFill>
                <a:latin typeface="Bahnschrift" panose="020B0502040204020203" pitchFamily="34" charset="0"/>
              </a:rPr>
              <a:t>Continued…</a:t>
            </a:r>
          </a:p>
        </p:txBody>
      </p:sp>
      <p:sp>
        <p:nvSpPr>
          <p:cNvPr id="3" name="Content Placeholder 2">
            <a:extLst>
              <a:ext uri="{FF2B5EF4-FFF2-40B4-BE49-F238E27FC236}">
                <a16:creationId xmlns:a16="http://schemas.microsoft.com/office/drawing/2014/main" id="{314B9BAC-1D50-FE0D-6251-5C0FAF715438}"/>
              </a:ext>
            </a:extLst>
          </p:cNvPr>
          <p:cNvSpPr>
            <a:spLocks noGrp="1"/>
          </p:cNvSpPr>
          <p:nvPr>
            <p:ph idx="1"/>
          </p:nvPr>
        </p:nvSpPr>
        <p:spPr>
          <a:xfrm>
            <a:off x="6172200" y="804672"/>
            <a:ext cx="5221224" cy="5230368"/>
          </a:xfrm>
        </p:spPr>
        <p:txBody>
          <a:bodyPr anchor="ctr">
            <a:normAutofit/>
          </a:bodyPr>
          <a:lstStyle/>
          <a:p>
            <a:r>
              <a:rPr lang="en-US" sz="1700" b="1">
                <a:solidFill>
                  <a:schemeClr val="tx2"/>
                </a:solidFill>
              </a:rPr>
              <a:t>Insights: </a:t>
            </a:r>
            <a:r>
              <a:rPr lang="en-US" sz="1700">
                <a:solidFill>
                  <a:schemeClr val="tx2"/>
                </a:solidFill>
              </a:rPr>
              <a:t>Outliers need to be identified for a dataset because they are a part of useful information in the data. These not only help in identifying errors and inconsistencies but also has a great impact on statistical results .</a:t>
            </a:r>
          </a:p>
          <a:p>
            <a:pPr>
              <a:buFont typeface="Wingdings" panose="05000000000000000000" pitchFamily="2" charset="2"/>
              <a:buChar char="Ø"/>
            </a:pPr>
            <a:r>
              <a:rPr lang="en-US" sz="1700">
                <a:solidFill>
                  <a:schemeClr val="tx2"/>
                </a:solidFill>
              </a:rPr>
              <a:t>Removing outliers from the data gives a clean data which gives beautiful insights when analyzed and visualized. </a:t>
            </a:r>
          </a:p>
          <a:p>
            <a:pPr>
              <a:buFont typeface="Wingdings" panose="05000000000000000000" pitchFamily="2" charset="2"/>
              <a:buChar char="Ø"/>
            </a:pPr>
            <a:r>
              <a:rPr lang="en-US" sz="1700">
                <a:solidFill>
                  <a:schemeClr val="tx2"/>
                </a:solidFill>
              </a:rPr>
              <a:t>Not all outliers are bad some are useful in fact for their uniqueness like id column but some outliers which occur due to poor sampling , measurement errors must be removed.</a:t>
            </a:r>
          </a:p>
          <a:p>
            <a:r>
              <a:rPr lang="en-US" sz="1700" b="1">
                <a:solidFill>
                  <a:schemeClr val="tx2"/>
                </a:solidFill>
              </a:rPr>
              <a:t>Results: </a:t>
            </a:r>
            <a:r>
              <a:rPr lang="en-US" sz="1700">
                <a:solidFill>
                  <a:schemeClr val="tx2"/>
                </a:solidFill>
              </a:rPr>
              <a:t>The box plot for all the numerical combined columns , count of children column outliers, outliers of count of children , scatter plots for name of education type , amount income total and name of education type ,and outliers presented in the form of box plot for only the column of amt_income_total  , days_employed, cnt_children individual columns outliers snippets also are attached in the next slides.</a:t>
            </a:r>
          </a:p>
        </p:txBody>
      </p:sp>
    </p:spTree>
    <p:extLst>
      <p:ext uri="{BB962C8B-B14F-4D97-AF65-F5344CB8AC3E}">
        <p14:creationId xmlns:p14="http://schemas.microsoft.com/office/powerpoint/2010/main" val="3057710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499</TotalTime>
  <Words>2254</Words>
  <Application>Microsoft Office PowerPoint</Application>
  <PresentationFormat>Widescreen</PresentationFormat>
  <Paragraphs>93</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Bank Loan Case Study</vt:lpstr>
      <vt:lpstr>Task 1: Identifying and using appropriate method to deal missing values</vt:lpstr>
      <vt:lpstr>Continued…</vt:lpstr>
      <vt:lpstr>PowerPoint Presentation</vt:lpstr>
      <vt:lpstr>PowerPoint Presentation</vt:lpstr>
      <vt:lpstr>Task 2: Identifying outliers in the dataset</vt:lpstr>
      <vt:lpstr>Continued…</vt:lpstr>
      <vt:lpstr>Continued…</vt:lpstr>
      <vt:lpstr>Continued…</vt:lpstr>
      <vt:lpstr>PowerPoint Presentation</vt:lpstr>
      <vt:lpstr>PowerPoint Presentation</vt:lpstr>
      <vt:lpstr>PowerPoint Presentation</vt:lpstr>
      <vt:lpstr>PowerPoint Presentation</vt:lpstr>
      <vt:lpstr>Task 3: Finding Imbalance in The data</vt:lpstr>
      <vt:lpstr> Continued…</vt:lpstr>
      <vt:lpstr>PowerPoint Presentation</vt:lpstr>
      <vt:lpstr>PowerPoint Presentation</vt:lpstr>
      <vt:lpstr>Task 4: Finding Results of Univariate, segmented univariate , Bivariate Analysis</vt:lpstr>
      <vt:lpstr> Continued…</vt:lpstr>
      <vt:lpstr> Continued…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 5 : Top 10 Correlations for the Client with payment difficulties and all other cases  </vt:lpstr>
      <vt:lpstr> Continued…</vt:lpstr>
      <vt:lpstr> Continued…</vt:lpstr>
      <vt:lpstr>PowerPoint Presentation</vt:lpstr>
      <vt:lpstr>PowerPoint Presentation</vt:lpstr>
      <vt:lpstr>PowerPoint Presentation</vt:lpstr>
      <vt:lpstr>PowerPoint Presentation</vt:lpstr>
      <vt:lpstr>PowerPoint Presentation</vt:lpstr>
      <vt:lpstr>Overall Insight Summary: </vt:lpstr>
      <vt:lpstr>Drive Link of the Project :  https://drive.google.com/file/d/1ak4o8WYtpgBzATKPXSu_3aV0LZrofh1C/view?usp=sharing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Case Study</dc:title>
  <dc:creator>paluri saisree</dc:creator>
  <cp:lastModifiedBy>JOSYULA  ATHREYA</cp:lastModifiedBy>
  <cp:revision>51</cp:revision>
  <dcterms:created xsi:type="dcterms:W3CDTF">2023-07-03T17:52:13Z</dcterms:created>
  <dcterms:modified xsi:type="dcterms:W3CDTF">2023-07-07T08:58:21Z</dcterms:modified>
</cp:coreProperties>
</file>